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media/image1.jpeg" ContentType="image/jpeg"/>
  <Override PartName="/ppt/media/image3.png" ContentType="image/png"/>
  <Override PartName="/ppt/media/image2.jpeg" ContentType="image/jpeg"/>
  <Override PartName="/ppt/media/image4.png" ContentType="image/png"/>
  <Override PartName="/ppt/media/image6.jpeg" ContentType="image/jpeg"/>
  <Override PartName="/ppt/media/image5.jpeg" ContentType="image/jpeg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_rels/slide9.xml.rels" ContentType="application/vnd.openxmlformats-package.relationships+xml"/>
  <Override PartName="/ppt/slides/_rels/slide10.xml.rels" ContentType="application/vnd.openxmlformats-package.relationships+xml"/>
  <Override PartName="/ppt/slides/_rels/slide11.xml.rels" ContentType="application/vnd.openxmlformats-package.relationships+xml"/>
  <Override PartName="/ppt/slides/_rels/slide12.xml.rels" ContentType="application/vnd.openxmlformats-package.relationships+xml"/>
  <Override PartName="/ppt/slides/_rels/slide13.xml.rels" ContentType="application/vnd.openxmlformats-package.relationships+xml"/>
  <Override PartName="/ppt/slides/_rels/slide14.xml.rels" ContentType="application/vnd.openxmlformats-package.relationships+xml"/>
  <Override PartName="/ppt/slides/_rels/slide15.xml.rels" ContentType="application/vnd.openxmlformats-package.relationships+xml"/>
  <Override PartName="/ppt/slides/_rels/slide16.xml.rels" ContentType="application/vnd.openxmlformats-package.relationships+xml"/>
  <Override PartName="/ppt/slides/_rels/slide17.xml.rels" ContentType="application/vnd.openxmlformats-package.relationships+xml"/>
  <Override PartName="/ppt/presProps.xml" ContentType="application/vnd.openxmlformats-officedocument.presentationml.presPro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</p:sldIdLst>
  <p:sldSz cx="9144000" cy="5143500"/>
  <p:notesSz cx="6858000" cy="9144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slide" Target="slides/slide12.xml"/><Relationship Id="rId16" Type="http://schemas.openxmlformats.org/officeDocument/2006/relationships/slide" Target="slides/slide13.xml"/><Relationship Id="rId17" Type="http://schemas.openxmlformats.org/officeDocument/2006/relationships/slide" Target="slides/slide14.xml"/><Relationship Id="rId18" Type="http://schemas.openxmlformats.org/officeDocument/2006/relationships/slide" Target="slides/slide15.xml"/><Relationship Id="rId19" Type="http://schemas.openxmlformats.org/officeDocument/2006/relationships/slide" Target="slides/slide16.xml"/><Relationship Id="rId20" Type="http://schemas.openxmlformats.org/officeDocument/2006/relationships/slide" Target="slides/slide17.xml"/><Relationship Id="rId21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311760" y="744480"/>
            <a:ext cx="8519760" cy="2052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822924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311760" y="744480"/>
            <a:ext cx="8519760" cy="2052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311760" y="744480"/>
            <a:ext cx="8519760" cy="2052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239640" y="120348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022080" y="120348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457200" y="276192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239640" y="276192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022080" y="276192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311760" y="744480"/>
            <a:ext cx="8519760" cy="2052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subTitle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311760" y="744480"/>
            <a:ext cx="8519760" cy="2052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311760" y="744480"/>
            <a:ext cx="8519760" cy="2052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6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311760" y="744480"/>
            <a:ext cx="8519760" cy="2052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subTitle"/>
          </p:nvPr>
        </p:nvSpPr>
        <p:spPr>
          <a:xfrm>
            <a:off x="311760" y="744480"/>
            <a:ext cx="8519760" cy="9513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311760" y="744480"/>
            <a:ext cx="8519760" cy="2052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1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2" name="PlaceHolder 4"/>
          <p:cNvSpPr>
            <a:spLocks noGrp="1"/>
          </p:cNvSpPr>
          <p:nvPr>
            <p:ph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311760" y="744480"/>
            <a:ext cx="8519760" cy="2052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311760" y="744480"/>
            <a:ext cx="8519760" cy="2052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6" name="PlaceHolder 4"/>
          <p:cNvSpPr>
            <a:spLocks noGrp="1"/>
          </p:cNvSpPr>
          <p:nvPr>
            <p:ph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311760" y="744480"/>
            <a:ext cx="8519760" cy="2052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311760" y="744480"/>
            <a:ext cx="8519760" cy="2052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822924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311760" y="744480"/>
            <a:ext cx="8519760" cy="2052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7" name="PlaceHolder 4"/>
          <p:cNvSpPr>
            <a:spLocks noGrp="1"/>
          </p:cNvSpPr>
          <p:nvPr>
            <p:ph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8" name="PlaceHolder 5"/>
          <p:cNvSpPr>
            <a:spLocks noGrp="1"/>
          </p:cNvSpPr>
          <p:nvPr>
            <p:ph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311760" y="744480"/>
            <a:ext cx="8519760" cy="2052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/>
          </p:nvPr>
        </p:nvSpPr>
        <p:spPr>
          <a:xfrm>
            <a:off x="3239640" y="120348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2" name="PlaceHolder 4"/>
          <p:cNvSpPr>
            <a:spLocks noGrp="1"/>
          </p:cNvSpPr>
          <p:nvPr>
            <p:ph/>
          </p:nvPr>
        </p:nvSpPr>
        <p:spPr>
          <a:xfrm>
            <a:off x="6022080" y="120348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3" name="PlaceHolder 5"/>
          <p:cNvSpPr>
            <a:spLocks noGrp="1"/>
          </p:cNvSpPr>
          <p:nvPr>
            <p:ph/>
          </p:nvPr>
        </p:nvSpPr>
        <p:spPr>
          <a:xfrm>
            <a:off x="457200" y="276192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4" name="PlaceHolder 6"/>
          <p:cNvSpPr>
            <a:spLocks noGrp="1"/>
          </p:cNvSpPr>
          <p:nvPr>
            <p:ph/>
          </p:nvPr>
        </p:nvSpPr>
        <p:spPr>
          <a:xfrm>
            <a:off x="3239640" y="276192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5" name="PlaceHolder 7"/>
          <p:cNvSpPr>
            <a:spLocks noGrp="1"/>
          </p:cNvSpPr>
          <p:nvPr>
            <p:ph/>
          </p:nvPr>
        </p:nvSpPr>
        <p:spPr>
          <a:xfrm>
            <a:off x="6022080" y="276192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311760" y="744480"/>
            <a:ext cx="8519760" cy="2052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311760" y="744480"/>
            <a:ext cx="8519760" cy="2052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311760" y="744480"/>
            <a:ext cx="8519760" cy="2052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311760" y="744480"/>
            <a:ext cx="8519760" cy="9513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311760" y="744480"/>
            <a:ext cx="8519760" cy="2052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311760" y="744480"/>
            <a:ext cx="8519760" cy="2052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311760" y="744480"/>
            <a:ext cx="8519760" cy="2052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image" Target="../media/image2.jpeg"/><Relationship Id="rId3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5.xml"/><Relationship Id="rId6" Type="http://schemas.openxmlformats.org/officeDocument/2006/relationships/slideLayout" Target="../slideLayouts/slideLayout16.xml"/><Relationship Id="rId7" Type="http://schemas.openxmlformats.org/officeDocument/2006/relationships/slideLayout" Target="../slideLayouts/slideLayout17.xml"/><Relationship Id="rId8" Type="http://schemas.openxmlformats.org/officeDocument/2006/relationships/slideLayout" Target="../slideLayouts/slideLayout18.xml"/><Relationship Id="rId9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311760" y="744480"/>
            <a:ext cx="8519760" cy="2052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Clique para editar o formato do texto do título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400" spc="-1" strike="noStrike">
                <a:solidFill>
                  <a:srgbClr val="000000"/>
                </a:solidFill>
                <a:latin typeface="Arial"/>
              </a:rPr>
              <a:t>Clique para editar o formato do texto da estrutura de tópicos</a:t>
            </a:r>
            <a:endParaRPr b="0" lang="pt-BR" sz="14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400" spc="-1" strike="noStrike">
                <a:solidFill>
                  <a:srgbClr val="000000"/>
                </a:solidFill>
                <a:latin typeface="Arial"/>
              </a:rPr>
              <a:t>2.º nível da estrutura de tópicos</a:t>
            </a:r>
            <a:endParaRPr b="0" lang="pt-BR" sz="14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400" spc="-1" strike="noStrike">
                <a:solidFill>
                  <a:srgbClr val="000000"/>
                </a:solidFill>
                <a:latin typeface="Arial"/>
              </a:rPr>
              <a:t>3.º nível da estrutura de tópicos</a:t>
            </a:r>
            <a:endParaRPr b="0" lang="pt-BR" sz="14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400" spc="-1" strike="noStrike">
                <a:solidFill>
                  <a:srgbClr val="000000"/>
                </a:solidFill>
                <a:latin typeface="Arial"/>
              </a:rPr>
              <a:t>4.º nível da estrutura de tópicos</a:t>
            </a:r>
            <a:endParaRPr b="0" lang="pt-BR" sz="14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000" spc="-1" strike="noStrike">
                <a:solidFill>
                  <a:srgbClr val="000000"/>
                </a:solidFill>
                <a:latin typeface="Arial"/>
              </a:rPr>
              <a:t>5.º nível da estrutura de tópicos</a:t>
            </a:r>
            <a:endParaRPr b="0" lang="pt-BR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000" spc="-1" strike="noStrike">
                <a:solidFill>
                  <a:srgbClr val="000000"/>
                </a:solidFill>
                <a:latin typeface="Arial"/>
              </a:rPr>
              <a:t>6.º nível da estrutura de tópicos</a:t>
            </a:r>
            <a:endParaRPr b="0" lang="pt-BR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000" spc="-1" strike="noStrike">
                <a:solidFill>
                  <a:srgbClr val="000000"/>
                </a:solidFill>
                <a:latin typeface="Arial"/>
              </a:rPr>
              <a:t>7.º nível da estrutura de tópicos</a:t>
            </a:r>
            <a:endParaRPr b="0" lang="pt-BR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311760" y="744480"/>
            <a:ext cx="8519760" cy="2052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Clique para editar o formato do texto do título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888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Clique para editar o formato do texto da estrutura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2.º nível da estrutura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3.º nível da estrutura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4.º nível da estrutura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5.º nível da estrutura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6.º nível da estrutura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7.º nível da estrutura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2" r:id="rId13"/>
    <p:sldLayoutId id="2147483673" r:id="rId14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3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image" Target="../media/image5.jpeg"/><Relationship Id="rId2" Type="http://schemas.openxmlformats.org/officeDocument/2006/relationships/image" Target="../media/image6.jpeg"/><Relationship Id="rId3" Type="http://schemas.openxmlformats.org/officeDocument/2006/relationships/slideLayout" Target="../slideLayouts/slideLayout13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hyperlink" Target="https://www.youtube.com/@municipiosLGPD" TargetMode="External"/><Relationship Id="rId2" Type="http://schemas.openxmlformats.org/officeDocument/2006/relationships/hyperlink" Target="mailto:contato@municipioslgpd.com.br" TargetMode="External"/><Relationship Id="rId3" Type="http://schemas.openxmlformats.org/officeDocument/2006/relationships/slideLayout" Target="../slideLayouts/slideLayout13.xml"/>
</Relationships>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1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72;p3"/>
          <p:cNvSpPr/>
          <p:nvPr/>
        </p:nvSpPr>
        <p:spPr>
          <a:xfrm>
            <a:off x="1008000" y="1150560"/>
            <a:ext cx="7271640" cy="3579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tIns="91440" bIns="91440" anchor="t">
            <a:noAutofit/>
          </a:bodyPr>
          <a:p>
            <a:pPr algn="just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pt-BR" sz="1400" spc="-1" strike="noStrike">
                <a:solidFill>
                  <a:srgbClr val="000000"/>
                </a:solidFill>
                <a:latin typeface="Garamond"/>
                <a:ea typeface="Garamond"/>
              </a:rPr>
              <a:t>📌 </a:t>
            </a:r>
            <a:r>
              <a:rPr b="0" lang="pt-BR" sz="1400" spc="-1" strike="noStrike">
                <a:solidFill>
                  <a:srgbClr val="000000"/>
                </a:solidFill>
                <a:latin typeface="Garamond"/>
                <a:ea typeface="Garamond"/>
              </a:rPr>
              <a:t>Em 15 de setembro de 2023, a Diretoria do Fórum de Proteção de Dados Pessoais dos Municípios estabeleceu Grupo de Trabalho especial destinado à elaboração de Anteprojeto de Lei que visasse a alterar a LGPD, especialmente com relação ao tratamento de dados pessoais no Poder Público. O Grupo de Trabalho foi composto por: Alberto Neto, Ana Paula Vasconcellos, André Luiz Pontin, Fábio Libonati e Kelvin Peroli.</a:t>
            </a:r>
            <a:endParaRPr b="0" lang="pt-BR" sz="1400" spc="-1" strike="noStrike">
              <a:latin typeface="Arial"/>
            </a:endParaRPr>
          </a:p>
          <a:p>
            <a:pPr algn="just">
              <a:lnSpc>
                <a:spcPct val="100000"/>
              </a:lnSpc>
              <a:buNone/>
              <a:tabLst>
                <a:tab algn="l" pos="0"/>
              </a:tabLst>
            </a:pPr>
            <a:endParaRPr b="0" lang="pt-BR" sz="1400" spc="-1" strike="noStrike">
              <a:latin typeface="Arial"/>
            </a:endParaRPr>
          </a:p>
          <a:p>
            <a:pPr algn="just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pt-BR" sz="1400" spc="-1" strike="noStrike">
                <a:solidFill>
                  <a:srgbClr val="000000"/>
                </a:solidFill>
                <a:latin typeface="Garamond"/>
                <a:ea typeface="Garamond"/>
              </a:rPr>
              <a:t>📌 </a:t>
            </a:r>
            <a:r>
              <a:rPr b="0" lang="pt-BR" sz="1400" spc="-1" strike="noStrike">
                <a:solidFill>
                  <a:srgbClr val="000000"/>
                </a:solidFill>
                <a:latin typeface="Garamond"/>
                <a:ea typeface="Garamond"/>
              </a:rPr>
              <a:t>Em 06 de fevereiro de 2024, o Anteprojeto de Lei foi aprovado pela Diretoria e encaminhado à Frente Nacional de Prefeitas e Prefeitos (FNP), para a articulação parlamentar. </a:t>
            </a:r>
            <a:endParaRPr b="0" lang="pt-BR" sz="1400" spc="-1" strike="noStrike">
              <a:latin typeface="Arial"/>
            </a:endParaRPr>
          </a:p>
          <a:p>
            <a:pPr algn="just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pt-BR" sz="1400" spc="-1" strike="noStrike">
                <a:solidFill>
                  <a:srgbClr val="000000"/>
                </a:solidFill>
                <a:latin typeface="Garamond"/>
                <a:ea typeface="Garamond"/>
              </a:rPr>
              <a:t> </a:t>
            </a:r>
            <a:endParaRPr b="0" lang="pt-BR" sz="14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  <a:tabLst>
                <a:tab algn="l" pos="0"/>
              </a:tabLst>
            </a:pPr>
            <a:endParaRPr b="0" lang="pt-BR" sz="1400" spc="-1" strike="noStrike">
              <a:latin typeface="Arial"/>
            </a:endParaRPr>
          </a:p>
        </p:txBody>
      </p:sp>
      <p:sp>
        <p:nvSpPr>
          <p:cNvPr id="94" name="Google Shape;73;p3"/>
          <p:cNvSpPr/>
          <p:nvPr/>
        </p:nvSpPr>
        <p:spPr>
          <a:xfrm>
            <a:off x="632520" y="236160"/>
            <a:ext cx="7740720" cy="1056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tIns="91440" bIns="91440" anchor="ctr">
            <a:noAutofit/>
          </a:bodyPr>
          <a:p>
            <a:pPr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pt-BR" sz="2400" spc="-1" strike="noStrike">
                <a:solidFill>
                  <a:srgbClr val="000000"/>
                </a:solidFill>
                <a:latin typeface="Garamond"/>
                <a:ea typeface="Garamond"/>
              </a:rPr>
              <a:t>         </a:t>
            </a:r>
            <a:r>
              <a:rPr b="1" lang="pt-BR" sz="2400" spc="-1" strike="noStrike">
                <a:solidFill>
                  <a:srgbClr val="000000"/>
                </a:solidFill>
                <a:latin typeface="Garamond"/>
                <a:ea typeface="Garamond"/>
              </a:rPr>
              <a:t>ANTEPROJETO DE LEI</a:t>
            </a:r>
            <a:endParaRPr b="0" lang="pt-BR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72;p3"/>
          <p:cNvSpPr/>
          <p:nvPr/>
        </p:nvSpPr>
        <p:spPr>
          <a:xfrm>
            <a:off x="1008000" y="1095120"/>
            <a:ext cx="7271640" cy="3634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tIns="91440" bIns="91440" anchor="t">
            <a:noAutofit/>
          </a:bodyPr>
          <a:p>
            <a:pPr algn="just">
              <a:lnSpc>
                <a:spcPct val="100000"/>
              </a:lnSpc>
              <a:buNone/>
            </a:pPr>
            <a:r>
              <a:rPr b="1" lang="pt-BR" sz="1100" spc="-1" strike="noStrike">
                <a:solidFill>
                  <a:srgbClr val="000000"/>
                </a:solidFill>
                <a:latin typeface="Garamond"/>
                <a:ea typeface="Arial"/>
              </a:rPr>
              <a:t>Considerando</a:t>
            </a:r>
            <a:r>
              <a:rPr b="0" lang="pt-BR" sz="1100" spc="-1" strike="noStrike">
                <a:solidFill>
                  <a:srgbClr val="000000"/>
                </a:solidFill>
                <a:latin typeface="Garamond"/>
                <a:ea typeface="Arial"/>
              </a:rPr>
              <a:t> o teor do art. 31, da Lei Federal nº 12.527, de 18 de novembro de 2011 (Lei de Acesso à Informação – LAI),</a:t>
            </a:r>
            <a:r>
              <a:rPr b="0" lang="en-US" sz="1100" spc="-1" strike="noStrike">
                <a:solidFill>
                  <a:srgbClr val="000000"/>
                </a:solidFill>
                <a:latin typeface="Garamond"/>
                <a:ea typeface="Arial"/>
              </a:rPr>
              <a:t>​</a:t>
            </a:r>
            <a:endParaRPr b="0" lang="pt-BR" sz="1100" spc="-1" strike="noStrike">
              <a:latin typeface="Arial"/>
            </a:endParaRPr>
          </a:p>
          <a:p>
            <a:pPr algn="just">
              <a:lnSpc>
                <a:spcPct val="100000"/>
              </a:lnSpc>
              <a:buNone/>
            </a:pPr>
            <a:r>
              <a:rPr b="1" lang="pt-BR" sz="1100" spc="-1" strike="noStrike">
                <a:solidFill>
                  <a:srgbClr val="000000"/>
                </a:solidFill>
                <a:latin typeface="Garamond"/>
                <a:ea typeface="Arial"/>
              </a:rPr>
              <a:t>Considerando</a:t>
            </a:r>
            <a:r>
              <a:rPr b="0" lang="pt-BR" sz="1100" spc="-1" strike="noStrike">
                <a:solidFill>
                  <a:srgbClr val="000000"/>
                </a:solidFill>
                <a:latin typeface="Garamond"/>
                <a:ea typeface="Arial"/>
              </a:rPr>
              <a:t> as disposições previstas na Lei Federal nº 13.709/2018 (Lei Geral de Proteção de Dados Pessoais – LGPD),</a:t>
            </a:r>
            <a:r>
              <a:rPr b="0" lang="en-US" sz="1100" spc="-1" strike="noStrike">
                <a:solidFill>
                  <a:srgbClr val="000000"/>
                </a:solidFill>
                <a:latin typeface="Garamond"/>
                <a:ea typeface="Arial"/>
              </a:rPr>
              <a:t>​</a:t>
            </a:r>
            <a:endParaRPr b="0" lang="pt-BR" sz="1100" spc="-1" strike="noStrike">
              <a:latin typeface="Arial"/>
            </a:endParaRPr>
          </a:p>
          <a:p>
            <a:pPr algn="just">
              <a:lnSpc>
                <a:spcPct val="100000"/>
              </a:lnSpc>
              <a:buNone/>
            </a:pPr>
            <a:r>
              <a:rPr b="1" lang="pt-BR" sz="1100" spc="-1" strike="noStrike">
                <a:solidFill>
                  <a:srgbClr val="000000"/>
                </a:solidFill>
                <a:latin typeface="Garamond"/>
                <a:ea typeface="Arial"/>
              </a:rPr>
              <a:t>Considerando</a:t>
            </a:r>
            <a:r>
              <a:rPr b="0" lang="pt-BR" sz="1100" spc="-1" strike="noStrike">
                <a:solidFill>
                  <a:srgbClr val="000000"/>
                </a:solidFill>
                <a:latin typeface="Garamond"/>
                <a:ea typeface="Arial"/>
              </a:rPr>
              <a:t> o teor do art. 58, do Decreto Federal nº 7.724/2012,</a:t>
            </a:r>
            <a:r>
              <a:rPr b="0" lang="en-US" sz="1100" spc="-1" strike="noStrike">
                <a:solidFill>
                  <a:srgbClr val="000000"/>
                </a:solidFill>
                <a:latin typeface="Garamond"/>
                <a:ea typeface="Arial"/>
              </a:rPr>
              <a:t>​</a:t>
            </a:r>
            <a:endParaRPr b="0" lang="pt-BR" sz="1100" spc="-1" strike="noStrike">
              <a:latin typeface="Arial"/>
            </a:endParaRPr>
          </a:p>
          <a:p>
            <a:pPr algn="just">
              <a:lnSpc>
                <a:spcPct val="100000"/>
              </a:lnSpc>
              <a:buNone/>
            </a:pPr>
            <a:r>
              <a:rPr b="1" lang="pt-BR" sz="1100" spc="-1" strike="noStrike">
                <a:solidFill>
                  <a:srgbClr val="000000"/>
                </a:solidFill>
                <a:latin typeface="Garamond"/>
                <a:ea typeface="Arial"/>
              </a:rPr>
              <a:t>Considerando</a:t>
            </a:r>
            <a:r>
              <a:rPr b="0" lang="pt-BR" sz="1100" spc="-1" strike="noStrike">
                <a:solidFill>
                  <a:srgbClr val="000000"/>
                </a:solidFill>
                <a:latin typeface="Garamond"/>
                <a:ea typeface="Arial"/>
              </a:rPr>
              <a:t> a necessidade do constante diálogo entre o direito à proteção de dados pessoais e o direito ao acesso à informação,</a:t>
            </a:r>
            <a:r>
              <a:rPr b="0" lang="en-US" sz="1100" spc="-1" strike="noStrike">
                <a:solidFill>
                  <a:srgbClr val="000000"/>
                </a:solidFill>
                <a:latin typeface="Garamond"/>
                <a:ea typeface="Arial"/>
              </a:rPr>
              <a:t>​</a:t>
            </a:r>
            <a:endParaRPr b="0" lang="pt-BR" sz="1100" spc="-1" strike="noStrike">
              <a:latin typeface="Arial"/>
            </a:endParaRPr>
          </a:p>
          <a:p>
            <a:pPr algn="just">
              <a:lnSpc>
                <a:spcPct val="100000"/>
              </a:lnSpc>
              <a:buNone/>
            </a:pPr>
            <a:endParaRPr b="0" lang="pt-BR" sz="1100" spc="-1" strike="noStrike">
              <a:latin typeface="Arial"/>
            </a:endParaRPr>
          </a:p>
          <a:p>
            <a:pPr algn="just">
              <a:lnSpc>
                <a:spcPct val="100000"/>
              </a:lnSpc>
              <a:buNone/>
            </a:pPr>
            <a:r>
              <a:rPr b="0" lang="pt-BR" sz="1100" spc="-1" strike="noStrike">
                <a:solidFill>
                  <a:srgbClr val="000000"/>
                </a:solidFill>
                <a:latin typeface="Garamond"/>
                <a:ea typeface="Arial"/>
              </a:rPr>
              <a:t>O Fórum de Proteção de Dados Pessoais dos Municípios aprova:</a:t>
            </a:r>
            <a:r>
              <a:rPr b="0" lang="en-US" sz="1100" spc="-1" strike="noStrike">
                <a:solidFill>
                  <a:srgbClr val="000000"/>
                </a:solidFill>
                <a:latin typeface="Garamond"/>
                <a:ea typeface="Arial"/>
              </a:rPr>
              <a:t>​</a:t>
            </a:r>
            <a:endParaRPr b="0" lang="pt-BR" sz="1100" spc="-1" strike="noStrike">
              <a:latin typeface="Arial"/>
            </a:endParaRPr>
          </a:p>
          <a:p>
            <a:pPr algn="just">
              <a:lnSpc>
                <a:spcPct val="100000"/>
              </a:lnSpc>
              <a:buNone/>
            </a:pPr>
            <a:endParaRPr b="0" lang="pt-BR" sz="1100" spc="-1" strike="noStrike">
              <a:latin typeface="Arial"/>
            </a:endParaRPr>
          </a:p>
          <a:p>
            <a:pPr algn="just">
              <a:lnSpc>
                <a:spcPct val="100000"/>
              </a:lnSpc>
              <a:buNone/>
            </a:pPr>
            <a:r>
              <a:rPr b="1" lang="pt-BR" sz="1100" spc="-1" strike="noStrike">
                <a:solidFill>
                  <a:srgbClr val="000000"/>
                </a:solidFill>
                <a:latin typeface="Garamond"/>
                <a:ea typeface="Arial"/>
              </a:rPr>
              <a:t>PROTEÇÃO DE DADOS PESSOAIS. PEDIDO DE ACESSO À INFORMAÇÃO QUE REQUEIRA, NECESSARIAMENTE, A DIVULGAÇÃO OU A DISPONIBILIZAÇÃO DE DADOS PESSOAIS DE TERCEIROS. </a:t>
            </a:r>
            <a:r>
              <a:rPr b="0" lang="pt-BR" sz="1100" spc="-1" strike="noStrike">
                <a:solidFill>
                  <a:srgbClr val="000000"/>
                </a:solidFill>
                <a:latin typeface="Garamond"/>
                <a:ea typeface="Arial"/>
              </a:rPr>
              <a:t>Considerando que o acesso à informação deve assegurar a proteção da informação pessoal, da privacidade, da intimidade, da honra e da imagem das pessoas naturais (Lei Federal nº 12.527/2011 – Lei de Acesso à Informação – LAI), os pedidos de acesso à informação que requeiram, necessariamente, a divulgação ou a disponibilização de dados pessoais de terceiros, e que estejam no âmbito de incidência do art. 3º,  da Lei Federal nº 13.709/2018 (Lei Geral de Proteção de Dados Pessoais – LGPD), devem: (i) atender ao princípio da finalidade do tratamento de dados pessoais, como estabelecido no art. 6º, inc. I, da LGPD; e (ii) estar baseados: (ii.i) necessariamente, em hipóteses previstas no art. 31, da LAI; e, (ii.ii) necessariamente, em hipóteses previstas nos incisos do art. 7º, da LGPD, e/ou, em se tratando de dados pessoais sensíveis, em aquelas previstas nos incisos do art. 11, da LGPD. Caso o atendimento do pedido de acesso à informação não requeira, necessariamente, a divulgação ou a disponibilização de dados pessoais de terceiros, o pedido não poderá ser negado quando for possível a proteção do dado por meio da ocultação ou da pseudonimização das informações pessoais relativas à intimidade, à vida privada, à honra e à imagem.</a:t>
            </a:r>
            <a:r>
              <a:rPr b="0" lang="en-US" sz="1100" spc="-1" strike="noStrike">
                <a:solidFill>
                  <a:srgbClr val="000000"/>
                </a:solidFill>
                <a:latin typeface="Garamond"/>
                <a:ea typeface="Arial"/>
              </a:rPr>
              <a:t>​</a:t>
            </a:r>
            <a:endParaRPr b="0" lang="pt-BR" sz="1100" spc="-1" strike="noStrike">
              <a:latin typeface="Arial"/>
            </a:endParaRPr>
          </a:p>
          <a:p>
            <a:pPr algn="just">
              <a:lnSpc>
                <a:spcPct val="100000"/>
              </a:lnSpc>
              <a:buNone/>
            </a:pPr>
            <a:r>
              <a:rPr b="0" lang="pt-BR" sz="1100" spc="-1" strike="noStrike">
                <a:solidFill>
                  <a:srgbClr val="000000"/>
                </a:solidFill>
                <a:highlight>
                  <a:srgbClr val="f5f5f5"/>
                </a:highlight>
                <a:latin typeface="Garamond"/>
                <a:ea typeface="Arial"/>
              </a:rPr>
              <a:t>​</a:t>
            </a:r>
            <a:br/>
            <a:r>
              <a:rPr b="0" lang="pt-BR" sz="1100" spc="-1" strike="noStrike">
                <a:solidFill>
                  <a:srgbClr val="000000"/>
                </a:solidFill>
                <a:highlight>
                  <a:srgbClr val="f5f5f5"/>
                </a:highlight>
                <a:latin typeface="Garamond"/>
                <a:ea typeface="Arial"/>
              </a:rPr>
              <a:t>​</a:t>
            </a:r>
            <a:br/>
            <a:r>
              <a:rPr b="0" lang="pt-BR" sz="1400" spc="-1" strike="noStrike">
                <a:solidFill>
                  <a:srgbClr val="000000"/>
                </a:solidFill>
                <a:highlight>
                  <a:srgbClr val="f5f5f5"/>
                </a:highlight>
                <a:latin typeface="Garamond"/>
                <a:ea typeface="Arial"/>
              </a:rPr>
              <a:t>​</a:t>
            </a:r>
            <a:endParaRPr b="0" lang="pt-BR" sz="1400" spc="-1" strike="noStrike">
              <a:latin typeface="Arial"/>
            </a:endParaRPr>
          </a:p>
          <a:p>
            <a:pPr algn="just">
              <a:lnSpc>
                <a:spcPct val="100000"/>
              </a:lnSpc>
              <a:buNone/>
            </a:pPr>
            <a:r>
              <a:rPr b="0" lang="en-US" sz="1800" spc="-1" strike="noStrike">
                <a:solidFill>
                  <a:srgbClr val="000000"/>
                </a:solidFill>
                <a:highlight>
                  <a:srgbClr val="f5f5f5"/>
                </a:highlight>
                <a:latin typeface="Garamond"/>
                <a:ea typeface="Arial"/>
              </a:rPr>
              <a:t>​</a:t>
            </a:r>
            <a:endParaRPr b="0" lang="pt-BR" sz="1800" spc="-1" strike="noStrike">
              <a:latin typeface="Arial"/>
            </a:endParaRPr>
          </a:p>
          <a:p>
            <a:pPr algn="just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pt-BR" sz="1400" spc="-1" strike="noStrike">
                <a:solidFill>
                  <a:srgbClr val="000000"/>
                </a:solidFill>
                <a:latin typeface="Garamond"/>
                <a:ea typeface="Garamond"/>
              </a:rPr>
              <a:t> </a:t>
            </a:r>
            <a:endParaRPr b="0" lang="pt-BR" sz="14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  <a:tabLst>
                <a:tab algn="l" pos="0"/>
              </a:tabLst>
            </a:pPr>
            <a:endParaRPr b="0" lang="pt-BR" sz="1400" spc="-1" strike="noStrike">
              <a:latin typeface="Arial"/>
            </a:endParaRPr>
          </a:p>
        </p:txBody>
      </p:sp>
      <p:sp>
        <p:nvSpPr>
          <p:cNvPr id="96" name="Google Shape;73;p3"/>
          <p:cNvSpPr/>
          <p:nvPr/>
        </p:nvSpPr>
        <p:spPr>
          <a:xfrm>
            <a:off x="632520" y="236160"/>
            <a:ext cx="7740720" cy="1056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tIns="91440" bIns="91440" anchor="ctr">
            <a:noAutofit/>
          </a:bodyPr>
          <a:p>
            <a:pPr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pt-BR" sz="2400" spc="-1" strike="noStrike">
                <a:solidFill>
                  <a:srgbClr val="000000"/>
                </a:solidFill>
                <a:latin typeface="Garamond"/>
                <a:ea typeface="Garamond"/>
              </a:rPr>
              <a:t>         </a:t>
            </a:r>
            <a:r>
              <a:rPr b="1" lang="pt-BR" sz="2400" spc="-1" strike="noStrike">
                <a:solidFill>
                  <a:srgbClr val="000000"/>
                </a:solidFill>
                <a:latin typeface="Garamond"/>
                <a:ea typeface="Garamond"/>
              </a:rPr>
              <a:t>ENUNCIADOS</a:t>
            </a:r>
            <a:endParaRPr b="0" lang="pt-BR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72;p3"/>
          <p:cNvSpPr/>
          <p:nvPr/>
        </p:nvSpPr>
        <p:spPr>
          <a:xfrm>
            <a:off x="1008000" y="1095120"/>
            <a:ext cx="7271640" cy="3634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tIns="91440" bIns="91440" anchor="t">
            <a:noAutofit/>
          </a:bodyPr>
          <a:p>
            <a:pPr algn="just">
              <a:lnSpc>
                <a:spcPct val="100000"/>
              </a:lnSpc>
              <a:buNone/>
            </a:pPr>
            <a:r>
              <a:rPr b="1" lang="pt-BR" sz="1100" spc="-1" strike="noStrike">
                <a:solidFill>
                  <a:srgbClr val="000000"/>
                </a:solidFill>
                <a:latin typeface="Garamond"/>
                <a:ea typeface="Arial"/>
              </a:rPr>
              <a:t>Considerando </a:t>
            </a:r>
            <a:r>
              <a:rPr b="0" lang="pt-BR" sz="1100" spc="-1" strike="noStrike">
                <a:solidFill>
                  <a:srgbClr val="000000"/>
                </a:solidFill>
                <a:latin typeface="Garamond"/>
                <a:ea typeface="Arial"/>
              </a:rPr>
              <a:t>o teor do art. 31, da Lei Federal nº 12.527, de 18 de novembro de 2011 (Lei de Acesso à Informação – LAI),</a:t>
            </a:r>
            <a:r>
              <a:rPr b="0" lang="en-US" sz="1100" spc="-1" strike="noStrike">
                <a:solidFill>
                  <a:srgbClr val="000000"/>
                </a:solidFill>
                <a:latin typeface="Garamond"/>
                <a:ea typeface="Arial"/>
              </a:rPr>
              <a:t>​</a:t>
            </a:r>
            <a:endParaRPr b="0" lang="pt-BR" sz="1100" spc="-1" strike="noStrike">
              <a:latin typeface="Arial"/>
            </a:endParaRPr>
          </a:p>
          <a:p>
            <a:pPr algn="just">
              <a:lnSpc>
                <a:spcPct val="100000"/>
              </a:lnSpc>
              <a:buNone/>
            </a:pPr>
            <a:r>
              <a:rPr b="1" lang="pt-BR" sz="1100" spc="-1" strike="noStrike">
                <a:solidFill>
                  <a:srgbClr val="000000"/>
                </a:solidFill>
                <a:latin typeface="Garamond"/>
                <a:ea typeface="Arial"/>
              </a:rPr>
              <a:t>Considerando</a:t>
            </a:r>
            <a:r>
              <a:rPr b="0" lang="pt-BR" sz="1100" spc="-1" strike="noStrike">
                <a:solidFill>
                  <a:srgbClr val="000000"/>
                </a:solidFill>
                <a:latin typeface="Garamond"/>
                <a:ea typeface="Arial"/>
              </a:rPr>
              <a:t> as disposições previstas na Lei Federal nº 13.709/2018 (Lei Geral de Proteção de Dados Pessoais – LGPD),</a:t>
            </a:r>
            <a:r>
              <a:rPr b="0" lang="en-US" sz="1100" spc="-1" strike="noStrike">
                <a:solidFill>
                  <a:srgbClr val="000000"/>
                </a:solidFill>
                <a:latin typeface="Garamond"/>
                <a:ea typeface="Arial"/>
              </a:rPr>
              <a:t>​</a:t>
            </a:r>
            <a:endParaRPr b="0" lang="pt-BR" sz="1100" spc="-1" strike="noStrike">
              <a:latin typeface="Arial"/>
            </a:endParaRPr>
          </a:p>
          <a:p>
            <a:pPr algn="just">
              <a:lnSpc>
                <a:spcPct val="100000"/>
              </a:lnSpc>
              <a:buNone/>
            </a:pPr>
            <a:r>
              <a:rPr b="1" lang="pt-BR" sz="1100" spc="-1" strike="noStrike">
                <a:solidFill>
                  <a:srgbClr val="000000"/>
                </a:solidFill>
                <a:latin typeface="Garamond"/>
                <a:ea typeface="Arial"/>
              </a:rPr>
              <a:t>Considerando</a:t>
            </a:r>
            <a:r>
              <a:rPr b="0" lang="pt-BR" sz="1100" spc="-1" strike="noStrike">
                <a:solidFill>
                  <a:srgbClr val="000000"/>
                </a:solidFill>
                <a:latin typeface="Garamond"/>
                <a:ea typeface="Arial"/>
              </a:rPr>
              <a:t> o teor do art. 58, do Decreto Federal nº 7.724/2012,</a:t>
            </a:r>
            <a:r>
              <a:rPr b="0" lang="en-US" sz="1100" spc="-1" strike="noStrike">
                <a:solidFill>
                  <a:srgbClr val="000000"/>
                </a:solidFill>
                <a:latin typeface="Garamond"/>
                <a:ea typeface="Arial"/>
              </a:rPr>
              <a:t>​</a:t>
            </a:r>
            <a:endParaRPr b="0" lang="pt-BR" sz="1100" spc="-1" strike="noStrike">
              <a:latin typeface="Arial"/>
            </a:endParaRPr>
          </a:p>
          <a:p>
            <a:pPr algn="just">
              <a:lnSpc>
                <a:spcPct val="100000"/>
              </a:lnSpc>
              <a:buNone/>
            </a:pPr>
            <a:r>
              <a:rPr b="1" lang="pt-BR" sz="1100" spc="-1" strike="noStrike">
                <a:solidFill>
                  <a:srgbClr val="000000"/>
                </a:solidFill>
                <a:latin typeface="Garamond"/>
                <a:ea typeface="Arial"/>
              </a:rPr>
              <a:t>Considerando</a:t>
            </a:r>
            <a:r>
              <a:rPr b="0" lang="pt-BR" sz="1100" spc="-1" strike="noStrike">
                <a:solidFill>
                  <a:srgbClr val="000000"/>
                </a:solidFill>
                <a:latin typeface="Garamond"/>
                <a:ea typeface="Arial"/>
              </a:rPr>
              <a:t> a necessidade do constante diálogo entre o direito à proteção de dados pessoais e o direito ao acesso à informação,</a:t>
            </a:r>
            <a:r>
              <a:rPr b="0" lang="en-US" sz="1100" spc="-1" strike="noStrike">
                <a:solidFill>
                  <a:srgbClr val="000000"/>
                </a:solidFill>
                <a:latin typeface="Garamond"/>
                <a:ea typeface="Arial"/>
              </a:rPr>
              <a:t>​</a:t>
            </a:r>
            <a:endParaRPr b="0" lang="pt-BR" sz="1100" spc="-1" strike="noStrike">
              <a:latin typeface="Arial"/>
            </a:endParaRPr>
          </a:p>
          <a:p>
            <a:pPr algn="just">
              <a:lnSpc>
                <a:spcPct val="100000"/>
              </a:lnSpc>
              <a:buNone/>
            </a:pPr>
            <a:endParaRPr b="0" lang="pt-BR" sz="1100" spc="-1" strike="noStrike">
              <a:latin typeface="Arial"/>
            </a:endParaRPr>
          </a:p>
          <a:p>
            <a:pPr algn="just">
              <a:lnSpc>
                <a:spcPct val="100000"/>
              </a:lnSpc>
              <a:buNone/>
            </a:pPr>
            <a:r>
              <a:rPr b="0" lang="pt-BR" sz="1100" spc="-1" strike="noStrike">
                <a:solidFill>
                  <a:srgbClr val="000000"/>
                </a:solidFill>
                <a:latin typeface="Garamond"/>
                <a:ea typeface="Arial"/>
              </a:rPr>
              <a:t>O Fórum de Proteção de Dados Pessoais dos Municípios aprova:</a:t>
            </a:r>
            <a:r>
              <a:rPr b="0" lang="en-US" sz="1100" spc="-1" strike="noStrike">
                <a:solidFill>
                  <a:srgbClr val="000000"/>
                </a:solidFill>
                <a:latin typeface="Garamond"/>
                <a:ea typeface="Arial"/>
              </a:rPr>
              <a:t>​</a:t>
            </a:r>
            <a:endParaRPr b="0" lang="pt-BR" sz="1100" spc="-1" strike="noStrike">
              <a:latin typeface="Arial"/>
            </a:endParaRPr>
          </a:p>
          <a:p>
            <a:pPr algn="just">
              <a:lnSpc>
                <a:spcPct val="100000"/>
              </a:lnSpc>
              <a:buNone/>
            </a:pPr>
            <a:endParaRPr b="0" lang="pt-BR" sz="1100" spc="-1" strike="noStrike">
              <a:latin typeface="Arial"/>
            </a:endParaRPr>
          </a:p>
          <a:p>
            <a:pPr algn="just">
              <a:lnSpc>
                <a:spcPct val="100000"/>
              </a:lnSpc>
              <a:buNone/>
            </a:pPr>
            <a:r>
              <a:rPr b="1" lang="pt-BR" sz="1100" spc="-1" strike="noStrike">
                <a:solidFill>
                  <a:srgbClr val="000000"/>
                </a:solidFill>
                <a:latin typeface="Garamond"/>
                <a:ea typeface="Arial"/>
              </a:rPr>
              <a:t>PROTEÇÃO DE DADOS PESSOAIS. PEDIDO DE ACESSO À INFORMAÇÃO QUE REQUEIRA, NECESSARIAMENTE, A DIVULGAÇÃO OU A DISPONIBILIZAÇÃO DE DADOS PESSOAIS DE TERCEIROS. </a:t>
            </a:r>
            <a:r>
              <a:rPr b="0" lang="pt-BR" sz="1100" spc="-1" strike="noStrike">
                <a:solidFill>
                  <a:srgbClr val="000000"/>
                </a:solidFill>
                <a:latin typeface="Garamond"/>
                <a:ea typeface="Arial"/>
              </a:rPr>
              <a:t>Considerando que o acesso à informação deve assegurar a proteção da informação pessoal, da privacidade, da intimidade, da honra e da imagem das pessoas naturais (Lei Federal nº 12.527/2011 – Lei de Acesso à Informação – LAI), os pedidos de acesso à informação que requeiram, necessariamente, a divulgação ou a disponibilização de dados pessoais de terceiros, e que estejam no âmbito de não-incidência do art. 4º, da Lei Federal nº 13.709/2018 (Lei Geral de Proteção de Dados Pessoais – LGPD), devem: (i) atender ao princípio da finalidade do tratamento de dados pessoais, como estabelecido no art. 6º, inc. I, da LGPD; e (ii) estar baseados: (ii.i) necessariamente, em hipóteses previstas no art. 31, da LAI; e, (ii.ii) facultativamente, em demais hipóteses de tratamento de dados pessoais e de dados pessoais sensíveis legalmente previstas. Caso o atendimento do pedido de acesso à informação não requeira, necessariamente, a divulgação ou a disponibilização de dados pessoais de terceiros, o pedido não poderá ser negado quando for possível a proteção do dado por meio da ocultação ou da pseudonimização das informações pessoais relativas à intimidade, à vida privada, à honra e à imagem.</a:t>
            </a:r>
            <a:endParaRPr b="0" lang="pt-BR" sz="1100" spc="-1" strike="noStrike">
              <a:latin typeface="Arial"/>
            </a:endParaRPr>
          </a:p>
          <a:p>
            <a:pPr algn="just">
              <a:lnSpc>
                <a:spcPct val="100000"/>
              </a:lnSpc>
              <a:buNone/>
            </a:pPr>
            <a:r>
              <a:rPr b="0" lang="pt-BR" sz="1100" spc="-1" strike="noStrike">
                <a:solidFill>
                  <a:srgbClr val="000000"/>
                </a:solidFill>
                <a:highlight>
                  <a:srgbClr val="f5f5f5"/>
                </a:highlight>
                <a:latin typeface="Garamond"/>
                <a:ea typeface="Arial"/>
              </a:rPr>
              <a:t>​</a:t>
            </a:r>
            <a:br/>
            <a:r>
              <a:rPr b="0" lang="pt-BR" sz="1100" spc="-1" strike="noStrike">
                <a:solidFill>
                  <a:srgbClr val="000000"/>
                </a:solidFill>
                <a:highlight>
                  <a:srgbClr val="f5f5f5"/>
                </a:highlight>
                <a:latin typeface="Garamond"/>
                <a:ea typeface="Arial"/>
              </a:rPr>
              <a:t>​</a:t>
            </a:r>
            <a:br/>
            <a:r>
              <a:rPr b="0" lang="pt-BR" sz="1400" spc="-1" strike="noStrike">
                <a:solidFill>
                  <a:srgbClr val="000000"/>
                </a:solidFill>
                <a:highlight>
                  <a:srgbClr val="f5f5f5"/>
                </a:highlight>
                <a:latin typeface="Garamond"/>
                <a:ea typeface="Arial"/>
              </a:rPr>
              <a:t>​</a:t>
            </a:r>
            <a:endParaRPr b="0" lang="pt-BR" sz="1400" spc="-1" strike="noStrike">
              <a:latin typeface="Arial"/>
            </a:endParaRPr>
          </a:p>
          <a:p>
            <a:pPr algn="just">
              <a:lnSpc>
                <a:spcPct val="100000"/>
              </a:lnSpc>
              <a:buNone/>
            </a:pPr>
            <a:r>
              <a:rPr b="0" lang="en-US" sz="1800" spc="-1" strike="noStrike">
                <a:solidFill>
                  <a:srgbClr val="000000"/>
                </a:solidFill>
                <a:highlight>
                  <a:srgbClr val="f5f5f5"/>
                </a:highlight>
                <a:latin typeface="Garamond"/>
                <a:ea typeface="Arial"/>
              </a:rPr>
              <a:t>​</a:t>
            </a:r>
            <a:endParaRPr b="0" lang="pt-BR" sz="1800" spc="-1" strike="noStrike">
              <a:latin typeface="Arial"/>
            </a:endParaRPr>
          </a:p>
          <a:p>
            <a:pPr algn="just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pt-BR" sz="1400" spc="-1" strike="noStrike">
                <a:solidFill>
                  <a:srgbClr val="000000"/>
                </a:solidFill>
                <a:latin typeface="Garamond"/>
                <a:ea typeface="Garamond"/>
              </a:rPr>
              <a:t> </a:t>
            </a:r>
            <a:endParaRPr b="0" lang="pt-BR" sz="14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  <a:tabLst>
                <a:tab algn="l" pos="0"/>
              </a:tabLst>
            </a:pPr>
            <a:endParaRPr b="0" lang="pt-BR" sz="1400" spc="-1" strike="noStrike">
              <a:latin typeface="Arial"/>
            </a:endParaRPr>
          </a:p>
        </p:txBody>
      </p:sp>
      <p:sp>
        <p:nvSpPr>
          <p:cNvPr id="98" name="Google Shape;73;p3"/>
          <p:cNvSpPr/>
          <p:nvPr/>
        </p:nvSpPr>
        <p:spPr>
          <a:xfrm>
            <a:off x="632520" y="236160"/>
            <a:ext cx="7740720" cy="1056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tIns="91440" bIns="91440" anchor="ctr">
            <a:noAutofit/>
          </a:bodyPr>
          <a:p>
            <a:pPr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pt-BR" sz="2400" spc="-1" strike="noStrike">
                <a:solidFill>
                  <a:srgbClr val="000000"/>
                </a:solidFill>
                <a:latin typeface="Garamond"/>
                <a:ea typeface="Garamond"/>
              </a:rPr>
              <a:t>         </a:t>
            </a:r>
            <a:r>
              <a:rPr b="1" lang="pt-BR" sz="2400" spc="-1" strike="noStrike">
                <a:solidFill>
                  <a:srgbClr val="000000"/>
                </a:solidFill>
                <a:latin typeface="Garamond"/>
                <a:ea typeface="Garamond"/>
              </a:rPr>
              <a:t>ENUNCIADOS</a:t>
            </a:r>
            <a:endParaRPr b="0" lang="pt-BR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73;p3"/>
          <p:cNvSpPr/>
          <p:nvPr/>
        </p:nvSpPr>
        <p:spPr>
          <a:xfrm>
            <a:off x="632520" y="236160"/>
            <a:ext cx="7740720" cy="1056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tIns="91440" bIns="91440" anchor="ctr">
            <a:noAutofit/>
          </a:bodyPr>
          <a:p>
            <a:pPr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pt-BR" sz="2400" spc="-1" strike="noStrike">
                <a:solidFill>
                  <a:srgbClr val="000000"/>
                </a:solidFill>
                <a:latin typeface="Garamond"/>
                <a:ea typeface="Garamond"/>
              </a:rPr>
              <a:t>         </a:t>
            </a:r>
            <a:r>
              <a:rPr b="1" lang="pt-BR" sz="2400" spc="-1" strike="noStrike">
                <a:solidFill>
                  <a:srgbClr val="000000"/>
                </a:solidFill>
                <a:latin typeface="Garamond"/>
                <a:ea typeface="Garamond"/>
              </a:rPr>
              <a:t>GUIA PRÁTICO DE CONSCIENTIZAÇÃO</a:t>
            </a:r>
            <a:endParaRPr b="0" lang="pt-BR" sz="2400" spc="-1" strike="noStrike">
              <a:latin typeface="Arial"/>
            </a:endParaRPr>
          </a:p>
        </p:txBody>
      </p:sp>
      <p:pic>
        <p:nvPicPr>
          <p:cNvPr id="100" name="Picture 2" descr=""/>
          <p:cNvPicPr/>
          <p:nvPr/>
        </p:nvPicPr>
        <p:blipFill>
          <a:blip r:embed="rId1"/>
          <a:stretch/>
        </p:blipFill>
        <p:spPr>
          <a:xfrm>
            <a:off x="2079360" y="1422360"/>
            <a:ext cx="2190600" cy="3156840"/>
          </a:xfrm>
          <a:prstGeom prst="rect">
            <a:avLst/>
          </a:prstGeom>
          <a:ln w="0">
            <a:noFill/>
          </a:ln>
          <a:effectLst>
            <a:outerShdw algn="ctr" blurRad="50760" dir="11518873" dist="241051" sx="110000" sy="110000">
              <a:srgbClr val="000000">
                <a:alpha val="23000"/>
              </a:srgbClr>
            </a:outerShdw>
          </a:effectLst>
          <a:scene3d>
            <a:camera fov="5100000" prst="perspectiveFront">
              <a:rot lat="0" lon="2100000" rev="0"/>
            </a:camera>
            <a:lightRig dir="t" rig="flood">
              <a:rot lat="0" lon="0" rev="13800000"/>
            </a:lightRig>
          </a:scene3d>
          <a:sp3d extrusionH="107950" prstMaterial="plastic">
            <a:bevelT prst="divot" w="82550" h="63500"/>
          </a:sp3d>
        </p:spPr>
      </p:pic>
      <p:pic>
        <p:nvPicPr>
          <p:cNvPr id="101" name="Picture 3" descr=""/>
          <p:cNvPicPr/>
          <p:nvPr/>
        </p:nvPicPr>
        <p:blipFill>
          <a:blip r:embed="rId2"/>
          <a:stretch/>
        </p:blipFill>
        <p:spPr>
          <a:xfrm>
            <a:off x="4662360" y="1411200"/>
            <a:ext cx="2229840" cy="3168000"/>
          </a:xfrm>
          <a:prstGeom prst="rect">
            <a:avLst/>
          </a:prstGeom>
          <a:ln w="0">
            <a:noFill/>
          </a:ln>
          <a:effectLst>
            <a:outerShdw algn="ctr" blurRad="50760" dir="11518873" dist="241051" sx="110000" sy="110000">
              <a:srgbClr val="000000">
                <a:alpha val="23000"/>
              </a:srgbClr>
            </a:outerShdw>
          </a:effectLst>
          <a:scene3d>
            <a:camera fov="5100000" prst="perspectiveFront">
              <a:rot lat="0" lon="2100000" rev="0"/>
            </a:camera>
            <a:lightRig dir="t" rig="flood">
              <a:rot lat="0" lon="0" rev="13800000"/>
            </a:lightRig>
          </a:scene3d>
          <a:sp3d extrusionH="107950" prstMaterial="plastic">
            <a:bevelT prst="divot" w="82550" h="63500"/>
          </a:sp3d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73;p3"/>
          <p:cNvSpPr/>
          <p:nvPr/>
        </p:nvSpPr>
        <p:spPr>
          <a:xfrm>
            <a:off x="632520" y="236160"/>
            <a:ext cx="7740720" cy="1056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tIns="91440" bIns="91440" anchor="ctr">
            <a:noAutofit/>
          </a:bodyPr>
          <a:p>
            <a:pPr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pt-BR" sz="2400" spc="-1" strike="noStrike">
                <a:solidFill>
                  <a:srgbClr val="000000"/>
                </a:solidFill>
                <a:latin typeface="Garamond"/>
                <a:ea typeface="Garamond"/>
              </a:rPr>
              <a:t>         </a:t>
            </a:r>
            <a:r>
              <a:rPr b="1" lang="pt-BR" sz="2400" spc="-1" strike="noStrike">
                <a:solidFill>
                  <a:srgbClr val="000000"/>
                </a:solidFill>
                <a:latin typeface="Garamond"/>
                <a:ea typeface="Garamond"/>
              </a:rPr>
              <a:t>GUIA PRÁTICO DE CONSCIENTIZAÇÃO</a:t>
            </a:r>
            <a:endParaRPr b="0" lang="pt-BR" sz="2400" spc="-1" strike="noStrike">
              <a:latin typeface="Arial"/>
            </a:endParaRPr>
          </a:p>
        </p:txBody>
      </p:sp>
      <p:sp>
        <p:nvSpPr>
          <p:cNvPr id="103" name="Google Shape;72;p3"/>
          <p:cNvSpPr/>
          <p:nvPr/>
        </p:nvSpPr>
        <p:spPr>
          <a:xfrm>
            <a:off x="1101600" y="1146600"/>
            <a:ext cx="7271640" cy="3579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tIns="91440" bIns="91440" anchor="t">
            <a:noAutofit/>
          </a:bodyPr>
          <a:p>
            <a:pPr algn="just">
              <a:lnSpc>
                <a:spcPct val="100000"/>
              </a:lnSpc>
              <a:buNone/>
            </a:pPr>
            <a:r>
              <a:rPr b="1" lang="pt-BR" sz="1400" spc="-1" strike="noStrike">
                <a:solidFill>
                  <a:srgbClr val="000000"/>
                </a:solidFill>
                <a:latin typeface="Garamond"/>
                <a:ea typeface="Garamond"/>
              </a:rPr>
              <a:t>📌 </a:t>
            </a:r>
            <a:r>
              <a:rPr b="0" lang="pt-BR" sz="1400" spc="-1" strike="noStrike">
                <a:solidFill>
                  <a:srgbClr val="000000"/>
                </a:solidFill>
                <a:latin typeface="Garamond"/>
                <a:ea typeface="Garamond"/>
              </a:rPr>
              <a:t>Visa endereçar desafios críticos enfrentados pela Administração Pública Municipal na adequação à Lei Geral de Proteção de Dados (LGPD); </a:t>
            </a:r>
            <a:endParaRPr b="0" lang="pt-BR" sz="1400" spc="-1" strike="noStrike">
              <a:latin typeface="Arial"/>
            </a:endParaRPr>
          </a:p>
          <a:p>
            <a:pPr algn="just">
              <a:lnSpc>
                <a:spcPct val="100000"/>
              </a:lnSpc>
              <a:buNone/>
            </a:pPr>
            <a:endParaRPr b="0" lang="pt-BR" sz="1400" spc="-1" strike="noStrike">
              <a:latin typeface="Arial"/>
            </a:endParaRPr>
          </a:p>
          <a:p>
            <a:pPr algn="just">
              <a:lnSpc>
                <a:spcPct val="100000"/>
              </a:lnSpc>
              <a:buNone/>
            </a:pPr>
            <a:r>
              <a:rPr b="1" lang="pt-BR" sz="1400" spc="-1" strike="noStrike">
                <a:solidFill>
                  <a:srgbClr val="000000"/>
                </a:solidFill>
                <a:latin typeface="Garamond"/>
                <a:ea typeface="Garamond"/>
              </a:rPr>
              <a:t>📌 </a:t>
            </a:r>
            <a:r>
              <a:rPr b="0" lang="pt-BR" sz="1400" spc="-1" strike="noStrike">
                <a:solidFill>
                  <a:srgbClr val="000000"/>
                </a:solidFill>
                <a:latin typeface="Garamond"/>
                <a:ea typeface="Garamond"/>
              </a:rPr>
              <a:t>Enfatiza a importância da educação contínua e do envolvimento de todos os níveis hierárquicos, do operacional ao estratégico, na proteção de dados pessoais;</a:t>
            </a:r>
            <a:endParaRPr b="0" lang="pt-BR" sz="1400" spc="-1" strike="noStrike">
              <a:latin typeface="Arial"/>
            </a:endParaRPr>
          </a:p>
          <a:p>
            <a:pPr algn="just">
              <a:lnSpc>
                <a:spcPct val="100000"/>
              </a:lnSpc>
              <a:buNone/>
            </a:pPr>
            <a:endParaRPr b="0" lang="pt-BR" sz="1400" spc="-1" strike="noStrike">
              <a:latin typeface="Arial"/>
            </a:endParaRPr>
          </a:p>
          <a:p>
            <a:pPr algn="just">
              <a:lnSpc>
                <a:spcPct val="100000"/>
              </a:lnSpc>
              <a:buNone/>
            </a:pPr>
            <a:r>
              <a:rPr b="1" lang="pt-BR" sz="1400" spc="-1" strike="noStrike">
                <a:solidFill>
                  <a:srgbClr val="000000"/>
                </a:solidFill>
                <a:latin typeface="Garamond"/>
                <a:ea typeface="Garamond"/>
              </a:rPr>
              <a:t>📌 </a:t>
            </a:r>
            <a:r>
              <a:rPr b="0" lang="pt-BR" sz="1400" spc="-1" strike="noStrike">
                <a:solidFill>
                  <a:srgbClr val="000000"/>
                </a:solidFill>
                <a:latin typeface="Garamond"/>
                <a:ea typeface="Garamond"/>
              </a:rPr>
              <a:t>Propõe a implementação de programas educativos adaptáveis, incluindo workshops, treinamentos presenciais e online, além de materiais de apoio como guias e cartilhas; </a:t>
            </a:r>
            <a:endParaRPr b="0" lang="pt-BR" sz="1400" spc="-1" strike="noStrike">
              <a:latin typeface="Arial"/>
            </a:endParaRPr>
          </a:p>
          <a:p>
            <a:pPr algn="just">
              <a:lnSpc>
                <a:spcPct val="100000"/>
              </a:lnSpc>
              <a:buNone/>
            </a:pPr>
            <a:endParaRPr b="0" lang="pt-BR" sz="1400" spc="-1" strike="noStrike">
              <a:latin typeface="Arial"/>
            </a:endParaRPr>
          </a:p>
          <a:p>
            <a:pPr algn="just">
              <a:lnSpc>
                <a:spcPct val="100000"/>
              </a:lnSpc>
              <a:buNone/>
            </a:pPr>
            <a:r>
              <a:rPr b="1" lang="pt-BR" sz="1400" spc="-1" strike="noStrike">
                <a:solidFill>
                  <a:srgbClr val="000000"/>
                </a:solidFill>
                <a:latin typeface="Garamond"/>
                <a:ea typeface="Garamond"/>
              </a:rPr>
              <a:t>📌 </a:t>
            </a:r>
            <a:r>
              <a:rPr b="0" lang="pt-BR" sz="1400" spc="-1" strike="noStrike">
                <a:solidFill>
                  <a:srgbClr val="000000"/>
                </a:solidFill>
                <a:latin typeface="Garamond"/>
                <a:ea typeface="Garamond"/>
              </a:rPr>
              <a:t>Objetivo de promover uma compreensão ampla sobre as responsabilidades individuais e coletivas na gestão de dados, além de fomentar uma cultura de segurança da informação;</a:t>
            </a:r>
            <a:endParaRPr b="0" lang="pt-BR" sz="1400" spc="-1" strike="noStrike">
              <a:latin typeface="Arial"/>
            </a:endParaRPr>
          </a:p>
          <a:p>
            <a:pPr algn="just">
              <a:lnSpc>
                <a:spcPct val="100000"/>
              </a:lnSpc>
              <a:buNone/>
            </a:pPr>
            <a:endParaRPr b="0" lang="pt-BR" sz="1400" spc="-1" strike="noStrike">
              <a:latin typeface="Arial"/>
            </a:endParaRPr>
          </a:p>
          <a:p>
            <a:pPr algn="just">
              <a:lnSpc>
                <a:spcPct val="100000"/>
              </a:lnSpc>
              <a:buNone/>
            </a:pPr>
            <a:r>
              <a:rPr b="1" lang="pt-BR" sz="1400" spc="-1" strike="noStrike">
                <a:solidFill>
                  <a:srgbClr val="000000"/>
                </a:solidFill>
                <a:latin typeface="Garamond"/>
                <a:ea typeface="Garamond"/>
              </a:rPr>
              <a:t>📌 </a:t>
            </a:r>
            <a:r>
              <a:rPr b="0" lang="pt-BR" sz="1400" spc="-1" strike="noStrike">
                <a:solidFill>
                  <a:srgbClr val="000000"/>
                </a:solidFill>
                <a:latin typeface="Garamond"/>
                <a:ea typeface="Garamond"/>
              </a:rPr>
              <a:t>Ação estratégica para a transformação digital segura e eficaz dentro do setor público, garantindo não apenas a conformidade legal, mas também fortalecendo a confiança dos cidadãos nos serviços públicos digitais.</a:t>
            </a:r>
            <a:endParaRPr b="0" lang="pt-BR" sz="14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  <a:tabLst>
                <a:tab algn="l" pos="0"/>
              </a:tabLst>
            </a:pPr>
            <a:endParaRPr b="0" lang="pt-BR" sz="1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72;p3"/>
          <p:cNvSpPr/>
          <p:nvPr/>
        </p:nvSpPr>
        <p:spPr>
          <a:xfrm>
            <a:off x="1008000" y="1150560"/>
            <a:ext cx="7271640" cy="3579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tIns="91440" bIns="91440" anchor="t">
            <a:noAutofit/>
          </a:bodyPr>
          <a:p>
            <a:pPr algn="just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pt-BR" sz="1400" spc="-1" strike="noStrike">
                <a:solidFill>
                  <a:srgbClr val="000000"/>
                </a:solidFill>
                <a:latin typeface="Garamond"/>
                <a:ea typeface="Garamond"/>
              </a:rPr>
              <a:t>📌 </a:t>
            </a:r>
            <a:r>
              <a:rPr b="0" lang="pt-BR" sz="1400" spc="-1" strike="noStrike">
                <a:solidFill>
                  <a:srgbClr val="000000"/>
                </a:solidFill>
                <a:latin typeface="Garamond"/>
                <a:ea typeface="Garamond"/>
              </a:rPr>
              <a:t>Implantação da LGPD na área de Gestão de Recursos Humanos - RH na Prefeitura do Município de Manaus;</a:t>
            </a:r>
            <a:endParaRPr b="0" lang="pt-BR" sz="1400" spc="-1" strike="noStrike">
              <a:latin typeface="Arial"/>
            </a:endParaRPr>
          </a:p>
          <a:p>
            <a:pPr algn="just">
              <a:lnSpc>
                <a:spcPct val="100000"/>
              </a:lnSpc>
              <a:buNone/>
              <a:tabLst>
                <a:tab algn="l" pos="0"/>
              </a:tabLst>
            </a:pPr>
            <a:endParaRPr b="0" lang="pt-BR" sz="1400" spc="-1" strike="noStrike">
              <a:latin typeface="Arial"/>
            </a:endParaRPr>
          </a:p>
          <a:p>
            <a:pPr algn="just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pt-BR" sz="1400" spc="-1" strike="noStrike">
                <a:solidFill>
                  <a:srgbClr val="000000"/>
                </a:solidFill>
                <a:latin typeface="Garamond"/>
                <a:ea typeface="Garamond"/>
              </a:rPr>
              <a:t>📌 </a:t>
            </a:r>
            <a:r>
              <a:rPr b="0" lang="pt-BR" sz="1400" spc="-1" strike="noStrike">
                <a:solidFill>
                  <a:srgbClr val="000000"/>
                </a:solidFill>
                <a:latin typeface="Garamond"/>
                <a:ea typeface="Garamond"/>
              </a:rPr>
              <a:t>Sanção à Secretaria de Educação do Distrito Federal em processo de apuração de falha de segurança no formulário de inscrição do Programa Educação Precoce;</a:t>
            </a:r>
            <a:endParaRPr b="0" lang="pt-BR" sz="1400" spc="-1" strike="noStrike">
              <a:latin typeface="Arial"/>
            </a:endParaRPr>
          </a:p>
          <a:p>
            <a:pPr algn="just">
              <a:lnSpc>
                <a:spcPct val="100000"/>
              </a:lnSpc>
              <a:buNone/>
              <a:tabLst>
                <a:tab algn="l" pos="0"/>
              </a:tabLst>
            </a:pPr>
            <a:endParaRPr b="0" lang="pt-BR" sz="1400" spc="-1" strike="noStrike">
              <a:latin typeface="Arial"/>
            </a:endParaRPr>
          </a:p>
          <a:p>
            <a:pPr algn="just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pt-BR" sz="1400" spc="-1" strike="noStrike">
                <a:solidFill>
                  <a:srgbClr val="000000"/>
                </a:solidFill>
                <a:latin typeface="Garamond"/>
                <a:ea typeface="Garamond"/>
              </a:rPr>
              <a:t>📌 </a:t>
            </a:r>
            <a:r>
              <a:rPr b="0" lang="pt-BR" sz="1400" spc="-1" strike="noStrike">
                <a:solidFill>
                  <a:srgbClr val="000000"/>
                </a:solidFill>
                <a:latin typeface="Garamond"/>
                <a:ea typeface="Garamond"/>
              </a:rPr>
              <a:t>Ocultação de dados pessoais em contratos administrativos, acordos de cooperação e instrumentos congêneres a partir de consulta realizada pela SPTrans ao Encarregado pelo Tratamento de Dados Pessoais da Prefeitura de São Paulo.</a:t>
            </a:r>
            <a:endParaRPr b="0" lang="pt-BR" sz="1400" spc="-1" strike="noStrike">
              <a:latin typeface="Arial"/>
            </a:endParaRPr>
          </a:p>
          <a:p>
            <a:pPr algn="just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pt-BR" sz="1400" spc="-1" strike="noStrike">
                <a:solidFill>
                  <a:srgbClr val="000000"/>
                </a:solidFill>
                <a:latin typeface="Garamond"/>
                <a:ea typeface="Garamond"/>
              </a:rPr>
              <a:t> </a:t>
            </a:r>
            <a:endParaRPr b="0" lang="pt-BR" sz="1400" spc="-1" strike="noStrike">
              <a:latin typeface="Arial"/>
            </a:endParaRPr>
          </a:p>
          <a:p>
            <a:pPr algn="just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pt-BR" sz="1400" spc="-1" strike="noStrike">
                <a:solidFill>
                  <a:srgbClr val="000000"/>
                </a:solidFill>
                <a:latin typeface="Garamond"/>
                <a:ea typeface="Garamond"/>
              </a:rPr>
              <a:t> </a:t>
            </a:r>
            <a:endParaRPr b="0" lang="pt-BR" sz="14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  <a:tabLst>
                <a:tab algn="l" pos="0"/>
              </a:tabLst>
            </a:pPr>
            <a:endParaRPr b="0" lang="pt-BR" sz="1400" spc="-1" strike="noStrike">
              <a:latin typeface="Arial"/>
            </a:endParaRPr>
          </a:p>
        </p:txBody>
      </p:sp>
      <p:sp>
        <p:nvSpPr>
          <p:cNvPr id="105" name="Google Shape;73;p3"/>
          <p:cNvSpPr/>
          <p:nvPr/>
        </p:nvSpPr>
        <p:spPr>
          <a:xfrm>
            <a:off x="632520" y="236160"/>
            <a:ext cx="7740720" cy="1056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tIns="91440" bIns="91440" anchor="ctr">
            <a:noAutofit/>
          </a:bodyPr>
          <a:p>
            <a:pPr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pt-BR" sz="2400" spc="-1" strike="noStrike">
                <a:solidFill>
                  <a:srgbClr val="000000"/>
                </a:solidFill>
                <a:latin typeface="Garamond"/>
                <a:ea typeface="Garamond"/>
              </a:rPr>
              <a:t>         </a:t>
            </a:r>
            <a:r>
              <a:rPr b="1" lang="pt-BR" sz="2400" spc="-1" strike="noStrike">
                <a:solidFill>
                  <a:srgbClr val="000000"/>
                </a:solidFill>
                <a:latin typeface="Garamond"/>
                <a:ea typeface="Garamond"/>
              </a:rPr>
              <a:t>ESTUDOS DE CASO</a:t>
            </a:r>
            <a:endParaRPr b="0" lang="pt-BR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13;p9"/>
          <p:cNvSpPr/>
          <p:nvPr/>
        </p:nvSpPr>
        <p:spPr>
          <a:xfrm>
            <a:off x="936000" y="781920"/>
            <a:ext cx="7271640" cy="3579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tIns="91440" bIns="91440" anchor="t">
            <a:noAutofit/>
          </a:bodyPr>
          <a:p>
            <a:pPr algn="ctr">
              <a:lnSpc>
                <a:spcPct val="100000"/>
              </a:lnSpc>
              <a:buNone/>
              <a:tabLst>
                <a:tab algn="l" pos="0"/>
              </a:tabLst>
            </a:pPr>
            <a:endParaRPr b="0" lang="pt-BR" sz="18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  <a:tabLst>
                <a:tab algn="l" pos="0"/>
              </a:tabLst>
            </a:pPr>
            <a:endParaRPr b="0" lang="pt-BR" sz="180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  <a:tabLst>
                <a:tab algn="l" pos="0"/>
              </a:tabLst>
            </a:pPr>
            <a:endParaRPr b="0" lang="pt-BR" sz="180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pt-BR" sz="1400" spc="-1" strike="noStrike">
                <a:solidFill>
                  <a:srgbClr val="000000"/>
                </a:solidFill>
                <a:latin typeface="Garamond"/>
                <a:ea typeface="Garamond"/>
              </a:rPr>
              <a:t>📌 </a:t>
            </a:r>
            <a:r>
              <a:rPr b="1" i="1" lang="pt-BR" sz="1400" spc="-1" strike="noStrike">
                <a:solidFill>
                  <a:srgbClr val="000000"/>
                </a:solidFill>
                <a:latin typeface="Garamond"/>
                <a:ea typeface="Garamond"/>
              </a:rPr>
              <a:t>YouTube:</a:t>
            </a:r>
            <a:endParaRPr b="0" lang="pt-BR" sz="140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pt-BR" sz="1400" spc="-1" strike="noStrike" u="sng">
                <a:solidFill>
                  <a:srgbClr val="4f81bd"/>
                </a:solidFill>
                <a:uFillTx/>
                <a:latin typeface="Garamond"/>
                <a:ea typeface="Garamond"/>
                <a:hlinkClick r:id="rId1"/>
              </a:rPr>
              <a:t>https://www.youtube.com/@municipiosLGPD</a:t>
            </a:r>
            <a:endParaRPr b="0" lang="pt-BR" sz="140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  <a:tabLst>
                <a:tab algn="l" pos="0"/>
              </a:tabLst>
            </a:pPr>
            <a:endParaRPr b="0" lang="pt-BR" sz="140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pt-BR" sz="1400" spc="-1" strike="noStrike">
                <a:solidFill>
                  <a:srgbClr val="000000"/>
                </a:solidFill>
                <a:latin typeface="Garamond"/>
                <a:ea typeface="Garamond"/>
              </a:rPr>
              <a:t>📌 </a:t>
            </a:r>
            <a:r>
              <a:rPr b="1" i="1" lang="pt-BR" sz="1400" spc="-1" strike="noStrike">
                <a:solidFill>
                  <a:srgbClr val="000000"/>
                </a:solidFill>
                <a:latin typeface="Garamond"/>
                <a:ea typeface="Garamond"/>
              </a:rPr>
              <a:t>Instagram: </a:t>
            </a:r>
            <a:endParaRPr b="0" lang="pt-BR" sz="140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pt-BR" sz="1400" spc="-1" strike="noStrike">
                <a:solidFill>
                  <a:srgbClr val="4f81bd"/>
                </a:solidFill>
                <a:latin typeface="Garamond"/>
                <a:ea typeface="Garamond"/>
              </a:rPr>
              <a:t>@forumlgpd</a:t>
            </a:r>
            <a:endParaRPr b="0" lang="pt-BR" sz="140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  <a:tabLst>
                <a:tab algn="l" pos="0"/>
              </a:tabLst>
            </a:pPr>
            <a:endParaRPr b="0" lang="pt-BR" sz="140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pt-BR" sz="1400" spc="-1" strike="noStrike">
                <a:solidFill>
                  <a:srgbClr val="000000"/>
                </a:solidFill>
                <a:latin typeface="Garamond"/>
                <a:ea typeface="Garamond"/>
              </a:rPr>
              <a:t>📌 </a:t>
            </a:r>
            <a:r>
              <a:rPr b="1" i="1" lang="pt-BR" sz="1400" spc="-1" strike="noStrike">
                <a:solidFill>
                  <a:srgbClr val="000000"/>
                </a:solidFill>
                <a:latin typeface="Garamond"/>
                <a:ea typeface="Garamond"/>
              </a:rPr>
              <a:t>E-mail: </a:t>
            </a:r>
            <a:endParaRPr b="0" lang="pt-BR" sz="140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pt-BR" sz="1400" spc="-1" strike="noStrike" u="sng">
                <a:solidFill>
                  <a:srgbClr val="4f81bd"/>
                </a:solidFill>
                <a:uFillTx/>
                <a:latin typeface="Garamond"/>
                <a:ea typeface="Garamond"/>
                <a:hlinkClick r:id="rId2"/>
              </a:rPr>
              <a:t>contato@municipioslgpd.com.br</a:t>
            </a:r>
            <a:endParaRPr b="0" lang="pt-BR" sz="140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  <a:tabLst>
                <a:tab algn="l" pos="0"/>
              </a:tabLst>
            </a:pPr>
            <a:endParaRPr b="0" lang="pt-BR" sz="1400" spc="-1" strike="noStrike">
              <a:latin typeface="Arial"/>
            </a:endParaRPr>
          </a:p>
          <a:p>
            <a:pPr marL="355680" algn="just">
              <a:lnSpc>
                <a:spcPct val="100000"/>
              </a:lnSpc>
              <a:buNone/>
              <a:tabLst>
                <a:tab algn="l" pos="0"/>
              </a:tabLst>
            </a:pPr>
            <a:endParaRPr b="0" lang="pt-BR" sz="1400" spc="-1" strike="noStrike">
              <a:latin typeface="Arial"/>
            </a:endParaRPr>
          </a:p>
          <a:p>
            <a:pPr marL="355680" algn="just">
              <a:lnSpc>
                <a:spcPct val="100000"/>
              </a:lnSpc>
              <a:buNone/>
              <a:tabLst>
                <a:tab algn="l" pos="0"/>
              </a:tabLst>
            </a:pPr>
            <a:endParaRPr b="0" lang="pt-BR" sz="1400" spc="-1" strike="noStrike">
              <a:latin typeface="Arial"/>
            </a:endParaRPr>
          </a:p>
          <a:p>
            <a:pPr marL="355680" algn="just">
              <a:lnSpc>
                <a:spcPct val="100000"/>
              </a:lnSpc>
              <a:buNone/>
              <a:tabLst>
                <a:tab algn="l" pos="0"/>
              </a:tabLst>
            </a:pPr>
            <a:endParaRPr b="0" lang="pt-BR" sz="1400" spc="-1" strike="noStrike">
              <a:latin typeface="Arial"/>
            </a:endParaRPr>
          </a:p>
        </p:txBody>
      </p:sp>
      <p:sp>
        <p:nvSpPr>
          <p:cNvPr id="107" name="Google Shape;114;p9"/>
          <p:cNvSpPr/>
          <p:nvPr/>
        </p:nvSpPr>
        <p:spPr>
          <a:xfrm>
            <a:off x="579240" y="123480"/>
            <a:ext cx="7985160" cy="1056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tIns="91440" bIns="91440" anchor="ctr">
            <a:noAutofit/>
          </a:bodyPr>
          <a:p>
            <a:pPr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pt-BR" sz="2400" spc="-1" strike="noStrike">
                <a:solidFill>
                  <a:srgbClr val="000000"/>
                </a:solidFill>
                <a:latin typeface="Garamond"/>
                <a:ea typeface="Garamond"/>
              </a:rPr>
              <a:t>CONTATOS</a:t>
            </a:r>
            <a:endParaRPr b="0" lang="pt-BR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19;p10"/>
          <p:cNvSpPr/>
          <p:nvPr/>
        </p:nvSpPr>
        <p:spPr>
          <a:xfrm rot="21584400">
            <a:off x="1260000" y="1944000"/>
            <a:ext cx="7234920" cy="1583280"/>
          </a:xfrm>
          <a:prstGeom prst="rect">
            <a:avLst/>
          </a:prstGeom>
          <a:solidFill>
            <a:srgbClr val="eeeeee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tIns="91440" bIns="91440" anchor="ctr">
            <a:noAutofit/>
          </a:bodyPr>
          <a:p>
            <a:pPr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  <a:ea typeface="Arial"/>
              </a:rPr>
              <a:t> </a:t>
            </a:r>
            <a:endParaRPr b="0" lang="pt-BR" sz="1800" spc="-1" strike="noStrike">
              <a:latin typeface="Arial"/>
            </a:endParaRPr>
          </a:p>
        </p:txBody>
      </p:sp>
      <p:sp>
        <p:nvSpPr>
          <p:cNvPr id="109" name="Google Shape;120;p10"/>
          <p:cNvSpPr/>
          <p:nvPr/>
        </p:nvSpPr>
        <p:spPr>
          <a:xfrm>
            <a:off x="1064160" y="1275480"/>
            <a:ext cx="7627320" cy="2107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tIns="91440" bIns="91440" anchor="ctr">
            <a:noAutofit/>
          </a:bodyPr>
          <a:p>
            <a:pPr algn="ctr">
              <a:lnSpc>
                <a:spcPct val="100000"/>
              </a:lnSpc>
              <a:buNone/>
              <a:tabLst>
                <a:tab algn="l" pos="0"/>
              </a:tabLst>
            </a:pPr>
            <a:br/>
            <a:br/>
            <a:r>
              <a:rPr b="1" lang="pt-BR" sz="1800" spc="-1" strike="noStrike">
                <a:solidFill>
                  <a:srgbClr val="000000"/>
                </a:solidFill>
                <a:latin typeface="Poppins"/>
                <a:ea typeface="Poppins"/>
              </a:rPr>
              <a:t>Versão da Apresentação:</a:t>
            </a:r>
            <a:r>
              <a:rPr b="1" lang="pt-BR" sz="1800" spc="-1" strike="noStrike">
                <a:solidFill>
                  <a:srgbClr val="4f81bd"/>
                </a:solidFill>
                <a:latin typeface="Poppins"/>
                <a:ea typeface="Poppins"/>
              </a:rPr>
              <a:t> n.º 01 (05 JUNHO 2024)</a:t>
            </a:r>
            <a:endParaRPr b="0" lang="pt-BR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2;p3"/>
          <p:cNvSpPr/>
          <p:nvPr/>
        </p:nvSpPr>
        <p:spPr>
          <a:xfrm>
            <a:off x="936000" y="936000"/>
            <a:ext cx="7271640" cy="3579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tIns="91440" bIns="91440" anchor="t">
            <a:noAutofit/>
          </a:bodyPr>
          <a:p>
            <a:pPr algn="just">
              <a:lnSpc>
                <a:spcPct val="100000"/>
              </a:lnSpc>
              <a:buNone/>
              <a:tabLst>
                <a:tab algn="l" pos="0"/>
              </a:tabLst>
            </a:pPr>
            <a:endParaRPr b="0" lang="pt-BR" sz="1800" spc="-1" strike="noStrike">
              <a:latin typeface="Arial"/>
            </a:endParaRPr>
          </a:p>
          <a:p>
            <a:pPr algn="just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pt-BR" sz="1400" spc="-1" strike="noStrike">
                <a:solidFill>
                  <a:srgbClr val="000000"/>
                </a:solidFill>
                <a:latin typeface="Garamond"/>
                <a:ea typeface="Garamond"/>
              </a:rPr>
              <a:t>📌 </a:t>
            </a:r>
            <a:r>
              <a:rPr b="0" lang="pt-BR" sz="1600" spc="-1" strike="noStrike">
                <a:solidFill>
                  <a:srgbClr val="000000"/>
                </a:solidFill>
                <a:latin typeface="Garamond"/>
                <a:ea typeface="Garamond"/>
              </a:rPr>
              <a:t>Promover a </a:t>
            </a:r>
            <a:r>
              <a:rPr b="1" i="1" lang="pt-BR" sz="1600" spc="-1" strike="noStrike">
                <a:solidFill>
                  <a:srgbClr val="000000"/>
                </a:solidFill>
                <a:latin typeface="Garamond"/>
                <a:ea typeface="Garamond"/>
              </a:rPr>
              <a:t>troca de experiências</a:t>
            </a:r>
            <a:r>
              <a:rPr b="0" lang="pt-BR" sz="1600" spc="-1" strike="noStrike">
                <a:solidFill>
                  <a:srgbClr val="000000"/>
                </a:solidFill>
                <a:latin typeface="Garamond"/>
                <a:ea typeface="Garamond"/>
              </a:rPr>
              <a:t> entre as capitais e municípios de diferentes regiões do país, compartilhando boas práticas e buscando soluções para os desafios encontrados</a:t>
            </a:r>
            <a:r>
              <a:rPr b="0" lang="pt-BR" sz="1600" spc="-1" strike="noStrike">
                <a:solidFill>
                  <a:srgbClr val="4f81bd"/>
                </a:solidFill>
                <a:latin typeface="Garamond"/>
                <a:ea typeface="Garamond"/>
              </a:rPr>
              <a:t>;</a:t>
            </a:r>
            <a:endParaRPr b="0" lang="pt-BR" sz="1600" spc="-1" strike="noStrike">
              <a:latin typeface="Arial"/>
            </a:endParaRPr>
          </a:p>
          <a:p>
            <a:pPr algn="just">
              <a:lnSpc>
                <a:spcPct val="100000"/>
              </a:lnSpc>
              <a:buNone/>
              <a:tabLst>
                <a:tab algn="l" pos="0"/>
              </a:tabLst>
            </a:pPr>
            <a:endParaRPr b="0" lang="pt-BR" sz="1600" spc="-1" strike="noStrike">
              <a:latin typeface="Arial"/>
            </a:endParaRPr>
          </a:p>
          <a:p>
            <a:pPr algn="just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pt-BR" sz="1600" spc="-1" strike="noStrike">
                <a:solidFill>
                  <a:srgbClr val="000000"/>
                </a:solidFill>
                <a:latin typeface="Garamond"/>
                <a:ea typeface="Garamond"/>
              </a:rPr>
              <a:t>📌 </a:t>
            </a:r>
            <a:r>
              <a:rPr b="0" lang="pt-BR" sz="1600" spc="-1" strike="noStrike">
                <a:solidFill>
                  <a:srgbClr val="000000"/>
                </a:solidFill>
                <a:latin typeface="Garamond"/>
                <a:ea typeface="Garamond"/>
              </a:rPr>
              <a:t>Promover a </a:t>
            </a:r>
            <a:r>
              <a:rPr b="1" i="1" lang="pt-BR" sz="1600" spc="-1" strike="noStrike">
                <a:solidFill>
                  <a:srgbClr val="000000"/>
                </a:solidFill>
                <a:latin typeface="Garamond"/>
                <a:ea typeface="Garamond"/>
              </a:rPr>
              <a:t>geração de conhecimento</a:t>
            </a:r>
            <a:r>
              <a:rPr b="0" lang="pt-BR" sz="1600" spc="-1" strike="noStrike">
                <a:solidFill>
                  <a:srgbClr val="000000"/>
                </a:solidFill>
                <a:latin typeface="Garamond"/>
                <a:ea typeface="Garamond"/>
              </a:rPr>
              <a:t> tanto na esfera prática quanto teórica. Isso será alcançado por meio da elaboração e divulgação de Enunciados, Guias, Bancos de Conhecimento e Estudos de Caso;</a:t>
            </a:r>
            <a:endParaRPr b="0" lang="pt-BR" sz="1600" spc="-1" strike="noStrike">
              <a:latin typeface="Arial"/>
            </a:endParaRPr>
          </a:p>
          <a:p>
            <a:pPr algn="just">
              <a:lnSpc>
                <a:spcPct val="100000"/>
              </a:lnSpc>
              <a:buNone/>
              <a:tabLst>
                <a:tab algn="l" pos="0"/>
              </a:tabLst>
            </a:pPr>
            <a:endParaRPr b="0" lang="pt-BR" sz="1600" spc="-1" strike="noStrike">
              <a:latin typeface="Arial"/>
            </a:endParaRPr>
          </a:p>
          <a:p>
            <a:pPr algn="just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pt-BR" sz="1400" spc="-1" strike="noStrike">
                <a:solidFill>
                  <a:srgbClr val="000000"/>
                </a:solidFill>
                <a:latin typeface="Garamond"/>
                <a:ea typeface="Garamond"/>
              </a:rPr>
              <a:t>📌 </a:t>
            </a:r>
            <a:r>
              <a:rPr b="0" lang="pt-BR" sz="1600" spc="-1" strike="noStrike">
                <a:solidFill>
                  <a:srgbClr val="000000"/>
                </a:solidFill>
                <a:latin typeface="Garamond"/>
                <a:ea typeface="Garamond"/>
              </a:rPr>
              <a:t>Auxiliar os municípios brasileiros na </a:t>
            </a:r>
            <a:r>
              <a:rPr b="1" lang="pt-BR" sz="1600" spc="-1" strike="noStrike">
                <a:solidFill>
                  <a:srgbClr val="000000"/>
                </a:solidFill>
                <a:latin typeface="Garamond"/>
                <a:ea typeface="Garamond"/>
              </a:rPr>
              <a:t>adequação à LGPD</a:t>
            </a:r>
            <a:r>
              <a:rPr b="0" lang="pt-BR" sz="1600" spc="-1" strike="noStrike">
                <a:solidFill>
                  <a:srgbClr val="000000"/>
                </a:solidFill>
                <a:latin typeface="Garamond"/>
                <a:ea typeface="Garamond"/>
              </a:rPr>
              <a:t> e nas ações de transparência e integridade.</a:t>
            </a:r>
            <a:endParaRPr b="0" lang="pt-BR" sz="1600" spc="-1" strike="noStrike">
              <a:latin typeface="Arial"/>
            </a:endParaRPr>
          </a:p>
          <a:p>
            <a:pPr algn="just">
              <a:lnSpc>
                <a:spcPct val="100000"/>
              </a:lnSpc>
              <a:buNone/>
              <a:tabLst>
                <a:tab algn="l" pos="0"/>
              </a:tabLst>
            </a:pPr>
            <a:endParaRPr b="0" lang="pt-BR" sz="1600" spc="-1" strike="noStrike">
              <a:latin typeface="Arial"/>
            </a:endParaRPr>
          </a:p>
          <a:p>
            <a:pPr algn="just">
              <a:lnSpc>
                <a:spcPct val="100000"/>
              </a:lnSpc>
              <a:buNone/>
              <a:tabLst>
                <a:tab algn="l" pos="0"/>
              </a:tabLst>
            </a:pPr>
            <a:endParaRPr b="0" lang="pt-BR" sz="1600" spc="-1" strike="noStrike">
              <a:latin typeface="Arial"/>
            </a:endParaRPr>
          </a:p>
          <a:p>
            <a:pPr algn="just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pt-BR" sz="1400" spc="-1" strike="noStrike">
                <a:solidFill>
                  <a:srgbClr val="000000"/>
                </a:solidFill>
                <a:latin typeface="Garamond"/>
                <a:ea typeface="Garamond"/>
              </a:rPr>
              <a:t> </a:t>
            </a:r>
            <a:endParaRPr b="0" lang="pt-BR" sz="14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  <a:tabLst>
                <a:tab algn="l" pos="0"/>
              </a:tabLst>
            </a:pPr>
            <a:endParaRPr b="0" lang="pt-BR" sz="1400" spc="-1" strike="noStrike">
              <a:latin typeface="Arial"/>
            </a:endParaRPr>
          </a:p>
        </p:txBody>
      </p:sp>
      <p:sp>
        <p:nvSpPr>
          <p:cNvPr id="77" name="Google Shape;73;p3"/>
          <p:cNvSpPr/>
          <p:nvPr/>
        </p:nvSpPr>
        <p:spPr>
          <a:xfrm>
            <a:off x="632520" y="236160"/>
            <a:ext cx="7740720" cy="1056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tIns="91440" bIns="91440" anchor="ctr">
            <a:noAutofit/>
          </a:bodyPr>
          <a:p>
            <a:pPr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pt-BR" sz="2400" spc="-1" strike="noStrike">
                <a:solidFill>
                  <a:srgbClr val="000000"/>
                </a:solidFill>
                <a:latin typeface="Garamond"/>
                <a:ea typeface="Garamond"/>
              </a:rPr>
              <a:t>         </a:t>
            </a:r>
            <a:r>
              <a:rPr b="1" lang="pt-BR" sz="2400" spc="-1" strike="noStrike">
                <a:solidFill>
                  <a:srgbClr val="000000"/>
                </a:solidFill>
                <a:latin typeface="Garamond"/>
                <a:ea typeface="Garamond"/>
              </a:rPr>
              <a:t>MISSÃO</a:t>
            </a:r>
            <a:endParaRPr b="0" lang="pt-BR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2;p3"/>
          <p:cNvSpPr/>
          <p:nvPr/>
        </p:nvSpPr>
        <p:spPr>
          <a:xfrm>
            <a:off x="936000" y="1139040"/>
            <a:ext cx="7271640" cy="3579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tIns="91440" bIns="91440" anchor="t">
            <a:noAutofit/>
          </a:bodyPr>
          <a:p>
            <a:pPr algn="just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pt-BR" sz="1400" spc="-1" strike="noStrike">
                <a:solidFill>
                  <a:srgbClr val="000000"/>
                </a:solidFill>
                <a:latin typeface="Garamond"/>
                <a:ea typeface="Garamond"/>
              </a:rPr>
              <a:t>📌 </a:t>
            </a:r>
            <a:r>
              <a:rPr b="0" lang="pt-BR" sz="1600" spc="-1" strike="noStrike">
                <a:solidFill>
                  <a:srgbClr val="000000"/>
                </a:solidFill>
                <a:latin typeface="Garamond"/>
                <a:ea typeface="Garamond"/>
              </a:rPr>
              <a:t>Colaborar com a </a:t>
            </a:r>
            <a:r>
              <a:rPr b="1" lang="pt-BR" sz="1600" spc="-1" strike="noStrike">
                <a:solidFill>
                  <a:srgbClr val="000000"/>
                </a:solidFill>
                <a:latin typeface="Garamond"/>
                <a:ea typeface="Garamond"/>
              </a:rPr>
              <a:t>observância das disposições da Autoridade Nacional de Proteção de Dados (ANPD)</a:t>
            </a:r>
            <a:r>
              <a:rPr b="0" lang="pt-BR" sz="1600" spc="-1" strike="noStrike">
                <a:solidFill>
                  <a:srgbClr val="000000"/>
                </a:solidFill>
                <a:latin typeface="Garamond"/>
                <a:ea typeface="Garamond"/>
              </a:rPr>
              <a:t>, auxiliando os Membros deste Fórum a implementá-las, coordenando e acompanhando a execução dos programas e projetos em questão;</a:t>
            </a:r>
            <a:endParaRPr b="0" lang="pt-BR" sz="1600" spc="-1" strike="noStrike">
              <a:latin typeface="Arial"/>
            </a:endParaRPr>
          </a:p>
          <a:p>
            <a:pPr algn="just">
              <a:lnSpc>
                <a:spcPct val="100000"/>
              </a:lnSpc>
              <a:buNone/>
              <a:tabLst>
                <a:tab algn="l" pos="0"/>
              </a:tabLst>
            </a:pPr>
            <a:endParaRPr b="0" lang="pt-BR" sz="1600" spc="-1" strike="noStrike">
              <a:latin typeface="Arial"/>
            </a:endParaRPr>
          </a:p>
          <a:p>
            <a:pPr algn="just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pt-BR" sz="1600" spc="-1" strike="noStrike">
                <a:solidFill>
                  <a:srgbClr val="000000"/>
                </a:solidFill>
                <a:latin typeface="Garamond"/>
                <a:ea typeface="Garamond"/>
              </a:rPr>
              <a:t>📌 </a:t>
            </a:r>
            <a:r>
              <a:rPr b="0" lang="pt-BR" sz="1600" spc="-1" strike="noStrike">
                <a:solidFill>
                  <a:srgbClr val="000000"/>
                </a:solidFill>
                <a:latin typeface="Garamond"/>
                <a:ea typeface="Garamond"/>
              </a:rPr>
              <a:t>Criar </a:t>
            </a:r>
            <a:r>
              <a:rPr b="1" lang="pt-BR" sz="1600" spc="-1" strike="noStrike">
                <a:solidFill>
                  <a:srgbClr val="000000"/>
                </a:solidFill>
                <a:latin typeface="Garamond"/>
                <a:ea typeface="Garamond"/>
              </a:rPr>
              <a:t>programas de educação e conscientização</a:t>
            </a:r>
            <a:r>
              <a:rPr b="0" lang="pt-BR" sz="1600" spc="-1" strike="noStrike">
                <a:solidFill>
                  <a:srgbClr val="000000"/>
                </a:solidFill>
                <a:latin typeface="Garamond"/>
                <a:ea typeface="Garamond"/>
              </a:rPr>
              <a:t> centrados na privacidade e na proteção de dados pessoais;</a:t>
            </a:r>
            <a:endParaRPr b="0" lang="pt-BR" sz="1600" spc="-1" strike="noStrike">
              <a:latin typeface="Arial"/>
            </a:endParaRPr>
          </a:p>
          <a:p>
            <a:pPr algn="just">
              <a:lnSpc>
                <a:spcPct val="100000"/>
              </a:lnSpc>
              <a:buNone/>
              <a:tabLst>
                <a:tab algn="l" pos="0"/>
              </a:tabLst>
            </a:pPr>
            <a:endParaRPr b="0" lang="pt-BR" sz="1600" spc="-1" strike="noStrike">
              <a:latin typeface="Arial"/>
            </a:endParaRPr>
          </a:p>
          <a:p>
            <a:pPr algn="just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pt-BR" sz="1600" spc="-1" strike="noStrike">
                <a:solidFill>
                  <a:srgbClr val="000000"/>
                </a:solidFill>
                <a:latin typeface="Garamond"/>
                <a:ea typeface="Garamond"/>
              </a:rPr>
              <a:t>📌 </a:t>
            </a:r>
            <a:r>
              <a:rPr b="0" lang="pt-BR" sz="1600" spc="-1" strike="noStrike">
                <a:solidFill>
                  <a:srgbClr val="000000"/>
                </a:solidFill>
                <a:latin typeface="Garamond"/>
                <a:ea typeface="Garamond"/>
              </a:rPr>
              <a:t>Manter </a:t>
            </a:r>
            <a:r>
              <a:rPr b="1" lang="pt-BR" sz="1600" spc="-1" strike="noStrike">
                <a:solidFill>
                  <a:srgbClr val="000000"/>
                </a:solidFill>
                <a:latin typeface="Garamond"/>
                <a:ea typeface="Garamond"/>
              </a:rPr>
              <a:t>relacionamento com a ANPD</a:t>
            </a:r>
            <a:r>
              <a:rPr b="0" lang="pt-BR" sz="1600" spc="-1" strike="noStrike">
                <a:solidFill>
                  <a:srgbClr val="000000"/>
                </a:solidFill>
                <a:latin typeface="Garamond"/>
                <a:ea typeface="Garamond"/>
              </a:rPr>
              <a:t> para tratar dos interesses dos Poderes Executivos dos Municípios sobre os assuntos relacionados à privacidade e à proteção de dados pessoais.</a:t>
            </a:r>
            <a:endParaRPr b="0" lang="pt-BR" sz="1600" spc="-1" strike="noStrike">
              <a:latin typeface="Arial"/>
            </a:endParaRPr>
          </a:p>
          <a:p>
            <a:pPr algn="just">
              <a:lnSpc>
                <a:spcPct val="100000"/>
              </a:lnSpc>
              <a:buNone/>
              <a:tabLst>
                <a:tab algn="l" pos="0"/>
              </a:tabLst>
            </a:pPr>
            <a:endParaRPr b="0" lang="pt-BR" sz="16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  <a:tabLst>
                <a:tab algn="l" pos="0"/>
              </a:tabLst>
            </a:pPr>
            <a:endParaRPr b="0" lang="pt-BR" sz="1600" spc="-1" strike="noStrike">
              <a:latin typeface="Arial"/>
            </a:endParaRPr>
          </a:p>
        </p:txBody>
      </p:sp>
      <p:sp>
        <p:nvSpPr>
          <p:cNvPr id="79" name="Google Shape;73;p3"/>
          <p:cNvSpPr/>
          <p:nvPr/>
        </p:nvSpPr>
        <p:spPr>
          <a:xfrm>
            <a:off x="632520" y="236160"/>
            <a:ext cx="7740720" cy="1056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tIns="91440" bIns="91440" anchor="ctr">
            <a:noAutofit/>
          </a:bodyPr>
          <a:p>
            <a:pPr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pt-BR" sz="2400" spc="-1" strike="noStrike">
                <a:solidFill>
                  <a:srgbClr val="000000"/>
                </a:solidFill>
                <a:latin typeface="Garamond"/>
                <a:ea typeface="Garamond"/>
              </a:rPr>
              <a:t>         </a:t>
            </a:r>
            <a:r>
              <a:rPr b="1" lang="pt-BR" sz="2400" spc="-1" strike="noStrike">
                <a:solidFill>
                  <a:srgbClr val="000000"/>
                </a:solidFill>
                <a:latin typeface="Garamond"/>
                <a:ea typeface="Garamond"/>
              </a:rPr>
              <a:t>OBJETIVOS</a:t>
            </a:r>
            <a:endParaRPr b="0" lang="pt-BR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72;p3"/>
          <p:cNvSpPr/>
          <p:nvPr/>
        </p:nvSpPr>
        <p:spPr>
          <a:xfrm>
            <a:off x="866880" y="1406520"/>
            <a:ext cx="7271640" cy="3579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tIns="91440" bIns="91440" anchor="t">
            <a:noAutofit/>
          </a:bodyPr>
          <a:p>
            <a:pPr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pt-BR" sz="1400" spc="-1" strike="noStrike">
                <a:solidFill>
                  <a:srgbClr val="000000"/>
                </a:solidFill>
                <a:latin typeface="Garamond"/>
                <a:ea typeface="Garamond"/>
              </a:rPr>
              <a:t>Presidência </a:t>
            </a:r>
            <a:endParaRPr b="0" lang="pt-BR" sz="140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pt-BR" sz="1200" spc="-1" strike="noStrike">
                <a:solidFill>
                  <a:srgbClr val="000000"/>
                </a:solidFill>
                <a:latin typeface="Garamond"/>
                <a:ea typeface="Garamond"/>
              </a:rPr>
              <a:t>SÃO PAULO (SP) – Daniel Falcão, Controlador Geral do Município</a:t>
            </a:r>
            <a:endParaRPr b="0" lang="pt-BR" sz="1200" spc="-1" strike="noStrike">
              <a:latin typeface="Arial"/>
            </a:endParaRPr>
          </a:p>
          <a:p>
            <a:pPr algn="just">
              <a:lnSpc>
                <a:spcPct val="100000"/>
              </a:lnSpc>
              <a:buNone/>
              <a:tabLst>
                <a:tab algn="l" pos="0"/>
              </a:tabLst>
            </a:pPr>
            <a:endParaRPr b="0" lang="pt-BR" sz="1200" spc="-1" strike="noStrike">
              <a:latin typeface="Arial"/>
            </a:endParaRPr>
          </a:p>
          <a:p>
            <a:pPr algn="just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pt-BR" sz="1400" spc="-1" strike="noStrike">
                <a:solidFill>
                  <a:srgbClr val="000000"/>
                </a:solidFill>
                <a:latin typeface="Garamond"/>
                <a:ea typeface="Garamond"/>
              </a:rPr>
              <a:t>Vice-presidências:</a:t>
            </a:r>
            <a:endParaRPr b="0" lang="pt-BR" sz="1400" spc="-1" strike="noStrike">
              <a:latin typeface="Arial"/>
            </a:endParaRPr>
          </a:p>
          <a:p>
            <a:pPr algn="just">
              <a:lnSpc>
                <a:spcPct val="100000"/>
              </a:lnSpc>
              <a:buNone/>
              <a:tabLst>
                <a:tab algn="l" pos="0"/>
              </a:tabLst>
            </a:pPr>
            <a:endParaRPr b="0" lang="pt-BR" sz="1400" spc="-1" strike="noStrike">
              <a:latin typeface="Arial"/>
            </a:endParaRPr>
          </a:p>
          <a:p>
            <a:pPr algn="just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pt-BR" sz="1400" spc="-1" strike="noStrike">
                <a:solidFill>
                  <a:srgbClr val="000000"/>
                </a:solidFill>
                <a:latin typeface="Garamond"/>
                <a:ea typeface="Garamond"/>
              </a:rPr>
              <a:t>Região Norte:</a:t>
            </a:r>
            <a:endParaRPr b="0" lang="pt-BR" sz="1400" spc="-1" strike="noStrike">
              <a:latin typeface="Arial"/>
            </a:endParaRPr>
          </a:p>
          <a:p>
            <a:pPr algn="just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pt-BR" sz="1200" spc="-1" strike="noStrike">
                <a:solidFill>
                  <a:srgbClr val="000000"/>
                </a:solidFill>
                <a:latin typeface="Garamond"/>
                <a:ea typeface="Garamond"/>
              </a:rPr>
              <a:t>RIO BRANCO (AC) – Neiva Tessinari, Secretária Municipal de Planejamento</a:t>
            </a:r>
            <a:endParaRPr b="0" lang="pt-BR" sz="1200" spc="-1" strike="noStrike">
              <a:latin typeface="Arial"/>
            </a:endParaRPr>
          </a:p>
          <a:p>
            <a:pPr algn="just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pt-BR" sz="1200" spc="-1" strike="noStrike">
                <a:solidFill>
                  <a:srgbClr val="000000"/>
                </a:solidFill>
                <a:latin typeface="Garamond"/>
                <a:ea typeface="Garamond"/>
              </a:rPr>
              <a:t>MANAUS (AM) – Lucilene Viana, Diretora de Controle Interno</a:t>
            </a:r>
            <a:endParaRPr b="0" lang="pt-BR" sz="1200" spc="-1" strike="noStrike">
              <a:latin typeface="Arial"/>
            </a:endParaRPr>
          </a:p>
          <a:p>
            <a:pPr algn="just">
              <a:lnSpc>
                <a:spcPct val="100000"/>
              </a:lnSpc>
              <a:buNone/>
              <a:tabLst>
                <a:tab algn="l" pos="0"/>
              </a:tabLst>
            </a:pPr>
            <a:endParaRPr b="0" lang="pt-BR" sz="1200" spc="-1" strike="noStrike">
              <a:latin typeface="Arial"/>
            </a:endParaRPr>
          </a:p>
          <a:p>
            <a:pPr algn="just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pt-BR" sz="1400" spc="-1" strike="noStrike">
                <a:solidFill>
                  <a:srgbClr val="000000"/>
                </a:solidFill>
                <a:latin typeface="Garamond"/>
                <a:ea typeface="Garamond"/>
              </a:rPr>
              <a:t>Região Nordeste</a:t>
            </a:r>
            <a:endParaRPr b="0" lang="pt-BR" sz="1400" spc="-1" strike="noStrike">
              <a:latin typeface="Arial"/>
            </a:endParaRPr>
          </a:p>
          <a:p>
            <a:pPr algn="just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pt-BR" sz="1200" spc="-1" strike="noStrike">
                <a:solidFill>
                  <a:srgbClr val="000000"/>
                </a:solidFill>
                <a:latin typeface="Garamond"/>
                <a:ea typeface="Garamond"/>
              </a:rPr>
              <a:t>MACEIÓ (AL)</a:t>
            </a:r>
            <a:r>
              <a:rPr b="1" lang="pt-BR" sz="1200" spc="-1" strike="noStrike">
                <a:solidFill>
                  <a:srgbClr val="000000"/>
                </a:solidFill>
                <a:latin typeface="Garamond"/>
                <a:ea typeface="Garamond"/>
              </a:rPr>
              <a:t> – </a:t>
            </a:r>
            <a:r>
              <a:rPr b="0" lang="pt-BR" sz="1200" spc="-1" strike="noStrike">
                <a:solidFill>
                  <a:srgbClr val="000000"/>
                </a:solidFill>
                <a:latin typeface="Garamond"/>
                <a:ea typeface="Garamond"/>
              </a:rPr>
              <a:t>Antonio Carvalho e Silva Neto, Secretário-Presidente do IPLAN</a:t>
            </a:r>
            <a:endParaRPr b="0" lang="pt-BR" sz="1200" spc="-1" strike="noStrike">
              <a:latin typeface="Arial"/>
            </a:endParaRPr>
          </a:p>
          <a:p>
            <a:pPr algn="just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pt-BR" sz="1200" spc="-1" strike="noStrike">
                <a:solidFill>
                  <a:srgbClr val="000000"/>
                </a:solidFill>
                <a:latin typeface="Garamond"/>
                <a:ea typeface="Garamond"/>
              </a:rPr>
              <a:t>RECIFE (PE)</a:t>
            </a:r>
            <a:r>
              <a:rPr b="1" lang="pt-BR" sz="1200" spc="-1" strike="noStrike">
                <a:solidFill>
                  <a:srgbClr val="000000"/>
                </a:solidFill>
                <a:latin typeface="Garamond"/>
                <a:ea typeface="Garamond"/>
              </a:rPr>
              <a:t> – </a:t>
            </a:r>
            <a:r>
              <a:rPr b="0" lang="pt-BR" sz="1200" spc="-1" strike="noStrike">
                <a:solidFill>
                  <a:srgbClr val="000000"/>
                </a:solidFill>
                <a:latin typeface="Garamond"/>
                <a:ea typeface="Garamond"/>
              </a:rPr>
              <a:t>Adriano Aquino, Gestor Governamental de Controle Interno</a:t>
            </a:r>
            <a:endParaRPr b="0" lang="pt-BR" sz="1200" spc="-1" strike="noStrike">
              <a:latin typeface="Arial"/>
            </a:endParaRPr>
          </a:p>
          <a:p>
            <a:pPr algn="just">
              <a:lnSpc>
                <a:spcPct val="100000"/>
              </a:lnSpc>
              <a:buNone/>
              <a:tabLst>
                <a:tab algn="l" pos="0"/>
              </a:tabLst>
            </a:pPr>
            <a:endParaRPr b="0" lang="pt-BR" sz="12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  <a:tabLst>
                <a:tab algn="l" pos="0"/>
              </a:tabLst>
            </a:pPr>
            <a:endParaRPr b="0" lang="pt-BR" sz="1200" spc="-1" strike="noStrike">
              <a:latin typeface="Arial"/>
            </a:endParaRPr>
          </a:p>
        </p:txBody>
      </p:sp>
      <p:sp>
        <p:nvSpPr>
          <p:cNvPr id="81" name="Google Shape;73;p3"/>
          <p:cNvSpPr/>
          <p:nvPr/>
        </p:nvSpPr>
        <p:spPr>
          <a:xfrm>
            <a:off x="632520" y="236160"/>
            <a:ext cx="7740720" cy="1056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tIns="91440" bIns="91440" anchor="ctr">
            <a:noAutofit/>
          </a:bodyPr>
          <a:p>
            <a:pPr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pt-BR" sz="2400" spc="-1" strike="noStrike">
                <a:solidFill>
                  <a:srgbClr val="000000"/>
                </a:solidFill>
                <a:latin typeface="Garamond"/>
                <a:ea typeface="Garamond"/>
              </a:rPr>
              <a:t>         </a:t>
            </a:r>
            <a:r>
              <a:rPr b="1" lang="pt-BR" sz="2400" spc="-1" strike="noStrike">
                <a:solidFill>
                  <a:srgbClr val="000000"/>
                </a:solidFill>
                <a:latin typeface="Garamond"/>
                <a:ea typeface="Garamond"/>
              </a:rPr>
              <a:t>DIRETORIA ATUAL</a:t>
            </a:r>
            <a:endParaRPr b="0" lang="pt-BR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72;p3"/>
          <p:cNvSpPr/>
          <p:nvPr/>
        </p:nvSpPr>
        <p:spPr>
          <a:xfrm>
            <a:off x="866880" y="1406520"/>
            <a:ext cx="7271640" cy="3579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tIns="91440" bIns="91440" anchor="t">
            <a:noAutofit/>
          </a:bodyPr>
          <a:p>
            <a:pPr algn="just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pt-BR" sz="1400" spc="-1" strike="noStrike">
                <a:solidFill>
                  <a:srgbClr val="000000"/>
                </a:solidFill>
                <a:latin typeface="Garamond"/>
                <a:ea typeface="Garamond"/>
              </a:rPr>
              <a:t>Região Centro-Oeste:</a:t>
            </a:r>
            <a:endParaRPr b="0" lang="pt-BR" sz="1400" spc="-1" strike="noStrike">
              <a:latin typeface="Arial"/>
            </a:endParaRPr>
          </a:p>
          <a:p>
            <a:pPr algn="just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pt-BR" sz="1400" spc="-1" strike="noStrike">
                <a:solidFill>
                  <a:srgbClr val="000000"/>
                </a:solidFill>
                <a:latin typeface="Garamond"/>
                <a:ea typeface="Garamond"/>
              </a:rPr>
              <a:t>BRASÍLIA (DF) – Alberto Peres Neto, Encarregado Governamental</a:t>
            </a:r>
            <a:endParaRPr b="0" lang="pt-BR" sz="1400" spc="-1" strike="noStrike">
              <a:latin typeface="Arial"/>
            </a:endParaRPr>
          </a:p>
          <a:p>
            <a:pPr algn="just">
              <a:lnSpc>
                <a:spcPct val="100000"/>
              </a:lnSpc>
              <a:buNone/>
              <a:tabLst>
                <a:tab algn="l" pos="0"/>
              </a:tabLst>
            </a:pPr>
            <a:endParaRPr b="0" lang="pt-BR" sz="1400" spc="-1" strike="noStrike">
              <a:latin typeface="Arial"/>
            </a:endParaRPr>
          </a:p>
          <a:p>
            <a:pPr algn="just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pt-BR" sz="1400" spc="-1" strike="noStrike">
                <a:solidFill>
                  <a:srgbClr val="000000"/>
                </a:solidFill>
                <a:latin typeface="Garamond"/>
                <a:ea typeface="Garamond"/>
              </a:rPr>
              <a:t>Região Sudeste:</a:t>
            </a:r>
            <a:endParaRPr b="0" lang="pt-BR" sz="1400" spc="-1" strike="noStrike">
              <a:latin typeface="Arial"/>
            </a:endParaRPr>
          </a:p>
          <a:p>
            <a:pPr algn="just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pt-BR" sz="1400" spc="-1" strike="noStrike">
                <a:solidFill>
                  <a:srgbClr val="000000"/>
                </a:solidFill>
                <a:latin typeface="Garamond"/>
                <a:ea typeface="Garamond"/>
              </a:rPr>
              <a:t>RIO DE JANEIRO (RJ) – Ana Paula Vasconcellos, Gerente de proteção de dados </a:t>
            </a:r>
            <a:endParaRPr b="0" lang="pt-BR" sz="1400" spc="-1" strike="noStrike">
              <a:latin typeface="Arial"/>
            </a:endParaRPr>
          </a:p>
          <a:p>
            <a:pPr algn="just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pt-BR" sz="1400" spc="-1" strike="noStrike">
                <a:solidFill>
                  <a:srgbClr val="000000"/>
                </a:solidFill>
                <a:latin typeface="Garamond"/>
                <a:ea typeface="Garamond"/>
              </a:rPr>
              <a:t>pessoais</a:t>
            </a:r>
            <a:endParaRPr b="0" lang="pt-BR" sz="1400" spc="-1" strike="noStrike">
              <a:latin typeface="Arial"/>
            </a:endParaRPr>
          </a:p>
          <a:p>
            <a:pPr algn="just">
              <a:lnSpc>
                <a:spcPct val="100000"/>
              </a:lnSpc>
              <a:buNone/>
              <a:tabLst>
                <a:tab algn="l" pos="0"/>
              </a:tabLst>
            </a:pPr>
            <a:endParaRPr b="0" lang="pt-BR" sz="1400" spc="-1" strike="noStrike">
              <a:latin typeface="Arial"/>
            </a:endParaRPr>
          </a:p>
          <a:p>
            <a:pPr algn="just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pt-BR" sz="1400" spc="-1" strike="noStrike">
                <a:solidFill>
                  <a:srgbClr val="000000"/>
                </a:solidFill>
                <a:latin typeface="Garamond"/>
                <a:ea typeface="Garamond"/>
              </a:rPr>
              <a:t>Região Sul:</a:t>
            </a:r>
            <a:endParaRPr b="0" lang="pt-BR" sz="1400" spc="-1" strike="noStrike">
              <a:latin typeface="Arial"/>
            </a:endParaRPr>
          </a:p>
          <a:p>
            <a:pPr algn="just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pt-BR" sz="1400" spc="-1" strike="noStrike">
                <a:solidFill>
                  <a:srgbClr val="000000"/>
                </a:solidFill>
                <a:latin typeface="Garamond"/>
                <a:ea typeface="Garamond"/>
              </a:rPr>
              <a:t>PORTO ALEGRE (RS) – Newton Moraes, DPO</a:t>
            </a:r>
            <a:endParaRPr b="0" lang="pt-BR" sz="14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  <a:tabLst>
                <a:tab algn="l" pos="0"/>
              </a:tabLst>
            </a:pPr>
            <a:endParaRPr b="0" lang="pt-BR" sz="1400" spc="-1" strike="noStrike">
              <a:latin typeface="Arial"/>
            </a:endParaRPr>
          </a:p>
        </p:txBody>
      </p:sp>
      <p:sp>
        <p:nvSpPr>
          <p:cNvPr id="83" name="Google Shape;73;p3"/>
          <p:cNvSpPr/>
          <p:nvPr/>
        </p:nvSpPr>
        <p:spPr>
          <a:xfrm>
            <a:off x="632520" y="236160"/>
            <a:ext cx="7740720" cy="1056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tIns="91440" bIns="91440" anchor="ctr">
            <a:noAutofit/>
          </a:bodyPr>
          <a:p>
            <a:pPr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pt-BR" sz="2400" spc="-1" strike="noStrike">
                <a:solidFill>
                  <a:srgbClr val="000000"/>
                </a:solidFill>
                <a:latin typeface="Garamond"/>
                <a:ea typeface="Garamond"/>
              </a:rPr>
              <a:t>         </a:t>
            </a:r>
            <a:r>
              <a:rPr b="1" lang="pt-BR" sz="2400" spc="-1" strike="noStrike">
                <a:solidFill>
                  <a:srgbClr val="000000"/>
                </a:solidFill>
                <a:latin typeface="Garamond"/>
                <a:ea typeface="Garamond"/>
              </a:rPr>
              <a:t>DIRETORIA ATUAL</a:t>
            </a:r>
            <a:endParaRPr b="0" lang="pt-BR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72;p3"/>
          <p:cNvSpPr/>
          <p:nvPr/>
        </p:nvSpPr>
        <p:spPr>
          <a:xfrm>
            <a:off x="866880" y="1022760"/>
            <a:ext cx="7271640" cy="3579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tIns="91440" bIns="91440" anchor="t">
            <a:noAutofit/>
          </a:bodyPr>
          <a:p>
            <a:pPr algn="just">
              <a:lnSpc>
                <a:spcPct val="100000"/>
              </a:lnSpc>
              <a:buNone/>
              <a:tabLst>
                <a:tab algn="l" pos="0"/>
              </a:tabLst>
            </a:pPr>
            <a:endParaRPr b="0" lang="pt-BR" sz="1800" spc="-1" strike="noStrike">
              <a:latin typeface="Arial"/>
            </a:endParaRPr>
          </a:p>
          <a:p>
            <a:pPr algn="just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pt-BR" sz="1400" spc="-1" strike="noStrike">
                <a:solidFill>
                  <a:srgbClr val="000000"/>
                </a:solidFill>
                <a:latin typeface="Garamond"/>
                <a:ea typeface="Garamond"/>
              </a:rPr>
              <a:t>Apoio da </a:t>
            </a:r>
            <a:r>
              <a:rPr b="1" lang="pt-BR" sz="1400" spc="-1" strike="noStrike">
                <a:solidFill>
                  <a:srgbClr val="000000"/>
                </a:solidFill>
                <a:latin typeface="Garamond"/>
                <a:ea typeface="Garamond"/>
              </a:rPr>
              <a:t>Frente Nacional de Prefeitas e Prefeitos (FNP)</a:t>
            </a:r>
            <a:r>
              <a:rPr b="0" lang="pt-BR" sz="1400" spc="-1" strike="noStrike">
                <a:solidFill>
                  <a:srgbClr val="000000"/>
                </a:solidFill>
                <a:latin typeface="Garamond"/>
                <a:ea typeface="Garamond"/>
              </a:rPr>
              <a:t>, entidade que contempla 430 municípios com mais de 80 mil habitantes do Brasil.</a:t>
            </a:r>
            <a:endParaRPr b="0" lang="pt-BR" sz="1400" spc="-1" strike="noStrike">
              <a:latin typeface="Arial"/>
            </a:endParaRPr>
          </a:p>
          <a:p>
            <a:pPr algn="just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pt-BR" sz="1400" spc="-1" strike="noStrike">
                <a:solidFill>
                  <a:srgbClr val="000000"/>
                </a:solidFill>
                <a:latin typeface="Garamond"/>
                <a:ea typeface="Garamond"/>
              </a:rPr>
              <a:t> </a:t>
            </a:r>
            <a:endParaRPr b="0" lang="pt-BR" sz="14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  <a:tabLst>
                <a:tab algn="l" pos="0"/>
              </a:tabLst>
            </a:pPr>
            <a:endParaRPr b="0" lang="pt-BR" sz="1400" spc="-1" strike="noStrike">
              <a:latin typeface="Arial"/>
            </a:endParaRPr>
          </a:p>
        </p:txBody>
      </p:sp>
      <p:sp>
        <p:nvSpPr>
          <p:cNvPr id="85" name="Google Shape;73;p3"/>
          <p:cNvSpPr/>
          <p:nvPr/>
        </p:nvSpPr>
        <p:spPr>
          <a:xfrm>
            <a:off x="632520" y="236160"/>
            <a:ext cx="7740720" cy="1056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tIns="91440" bIns="91440" anchor="ctr">
            <a:noAutofit/>
          </a:bodyPr>
          <a:p>
            <a:pPr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pt-BR" sz="2400" spc="-1" strike="noStrike">
                <a:solidFill>
                  <a:srgbClr val="000000"/>
                </a:solidFill>
                <a:latin typeface="Garamond"/>
                <a:ea typeface="Garamond"/>
              </a:rPr>
              <a:t>         </a:t>
            </a:r>
            <a:r>
              <a:rPr b="1" lang="pt-BR" sz="2400" spc="-1" strike="noStrike">
                <a:solidFill>
                  <a:srgbClr val="000000"/>
                </a:solidFill>
                <a:latin typeface="Garamond"/>
                <a:ea typeface="Garamond"/>
              </a:rPr>
              <a:t>PARCERIA INSTITUCIONAL</a:t>
            </a:r>
            <a:endParaRPr b="0" lang="pt-BR" sz="2400" spc="-1" strike="noStrike">
              <a:latin typeface="Arial"/>
            </a:endParaRPr>
          </a:p>
        </p:txBody>
      </p:sp>
      <p:pic>
        <p:nvPicPr>
          <p:cNvPr id="86" name="Imagem 4" descr="Uma imagem contendo computer, luz, tráfego, computador&#10;&#10;Descrição gerada automaticamente"/>
          <p:cNvPicPr/>
          <p:nvPr/>
        </p:nvPicPr>
        <p:blipFill>
          <a:blip r:embed="rId1"/>
          <a:stretch/>
        </p:blipFill>
        <p:spPr>
          <a:xfrm>
            <a:off x="2411640" y="2172600"/>
            <a:ext cx="4320360" cy="18010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72;p3"/>
          <p:cNvSpPr/>
          <p:nvPr/>
        </p:nvSpPr>
        <p:spPr>
          <a:xfrm>
            <a:off x="936000" y="1139040"/>
            <a:ext cx="7271640" cy="3579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tIns="91440" bIns="91440" anchor="t">
            <a:noAutofit/>
          </a:bodyPr>
          <a:p>
            <a:pPr algn="just">
              <a:lnSpc>
                <a:spcPct val="100000"/>
              </a:lnSpc>
              <a:buNone/>
            </a:pPr>
            <a:r>
              <a:rPr b="1" lang="pt-BR" sz="1400" spc="-1" strike="noStrike">
                <a:solidFill>
                  <a:srgbClr val="000000"/>
                </a:solidFill>
                <a:latin typeface="Garamond"/>
                <a:ea typeface="Arial"/>
              </a:rPr>
              <a:t>📌 </a:t>
            </a:r>
            <a:r>
              <a:rPr b="1" lang="pt-BR" sz="1400" spc="-1" strike="noStrike">
                <a:solidFill>
                  <a:srgbClr val="000000"/>
                </a:solidFill>
                <a:latin typeface="Garamond"/>
                <a:ea typeface="Arial"/>
              </a:rPr>
              <a:t>Objetivo: </a:t>
            </a:r>
            <a:r>
              <a:rPr b="0" lang="pt-BR" sz="1400" spc="-1" strike="noStrike">
                <a:solidFill>
                  <a:srgbClr val="000000"/>
                </a:solidFill>
                <a:latin typeface="Garamond"/>
                <a:ea typeface="Arial"/>
              </a:rPr>
              <a:t>promover o diálogo entre os Municípios sobre temas de destaque em matéria de proteção de dados pessoais na Administração Pública. </a:t>
            </a:r>
            <a:r>
              <a:rPr b="0" lang="en-US" sz="1400" spc="-1" strike="noStrike">
                <a:solidFill>
                  <a:srgbClr val="000000"/>
                </a:solidFill>
                <a:latin typeface="Garamond"/>
                <a:ea typeface="Arial"/>
              </a:rPr>
              <a:t>​</a:t>
            </a:r>
            <a:endParaRPr b="0" lang="pt-BR" sz="1400" spc="-1" strike="noStrike">
              <a:latin typeface="Arial"/>
            </a:endParaRPr>
          </a:p>
          <a:p>
            <a:pPr algn="just">
              <a:lnSpc>
                <a:spcPct val="100000"/>
              </a:lnSpc>
              <a:buNone/>
            </a:pPr>
            <a:r>
              <a:rPr b="0" lang="en-US" sz="1400" spc="-1" strike="noStrike">
                <a:solidFill>
                  <a:srgbClr val="000000"/>
                </a:solidFill>
                <a:latin typeface="Garamond"/>
                <a:ea typeface="Arial"/>
              </a:rPr>
              <a:t>​</a:t>
            </a:r>
            <a:endParaRPr b="0" lang="pt-BR" sz="1400" spc="-1" strike="noStrike">
              <a:latin typeface="Arial"/>
            </a:endParaRPr>
          </a:p>
          <a:p>
            <a:pPr algn="just">
              <a:lnSpc>
                <a:spcPct val="100000"/>
              </a:lnSpc>
              <a:buNone/>
            </a:pPr>
            <a:r>
              <a:rPr b="1" lang="pt-BR" sz="1400" spc="-1" strike="noStrike">
                <a:solidFill>
                  <a:srgbClr val="000000"/>
                </a:solidFill>
                <a:latin typeface="Garamond"/>
                <a:ea typeface="Arial"/>
              </a:rPr>
              <a:t>📌 </a:t>
            </a:r>
            <a:r>
              <a:rPr b="1" lang="pt-BR" sz="1400" spc="-1" strike="noStrike">
                <a:solidFill>
                  <a:srgbClr val="000000"/>
                </a:solidFill>
                <a:latin typeface="Garamond"/>
                <a:ea typeface="Arial"/>
              </a:rPr>
              <a:t>Proposições: </a:t>
            </a:r>
            <a:r>
              <a:rPr b="0" lang="pt-BR" sz="1400" spc="-1" strike="noStrike">
                <a:solidFill>
                  <a:srgbClr val="000000"/>
                </a:solidFill>
                <a:latin typeface="Garamond"/>
                <a:ea typeface="Arial"/>
              </a:rPr>
              <a:t>propor orientações aos Municípios sobre os temas elencados, em formato de “</a:t>
            </a:r>
            <a:r>
              <a:rPr b="0" i="1" lang="pt-BR" sz="1400" spc="-1" strike="noStrike">
                <a:solidFill>
                  <a:srgbClr val="000000"/>
                </a:solidFill>
                <a:latin typeface="Garamond"/>
                <a:ea typeface="Arial"/>
              </a:rPr>
              <a:t>Enunciados</a:t>
            </a:r>
            <a:r>
              <a:rPr b="0" lang="pt-BR" sz="1400" spc="-1" strike="noStrike">
                <a:solidFill>
                  <a:srgbClr val="000000"/>
                </a:solidFill>
                <a:latin typeface="Garamond"/>
                <a:ea typeface="Arial"/>
              </a:rPr>
              <a:t>”, e compartilhar pautas relevantes sobre a atuação dos Municípios com a privacidade e a proteção de dados pessoais, em formato de “</a:t>
            </a:r>
            <a:r>
              <a:rPr b="0" i="1" lang="pt-BR" sz="1400" spc="-1" strike="noStrike">
                <a:solidFill>
                  <a:srgbClr val="000000"/>
                </a:solidFill>
                <a:latin typeface="Garamond"/>
                <a:ea typeface="Arial"/>
              </a:rPr>
              <a:t>Estudos de Caso</a:t>
            </a:r>
            <a:r>
              <a:rPr b="0" lang="pt-BR" sz="1400" spc="-1" strike="noStrike">
                <a:solidFill>
                  <a:srgbClr val="000000"/>
                </a:solidFill>
                <a:latin typeface="Garamond"/>
                <a:ea typeface="Arial"/>
              </a:rPr>
              <a:t>”, de “</a:t>
            </a:r>
            <a:r>
              <a:rPr b="0" i="1" lang="pt-BR" sz="1400" spc="-1" strike="noStrike">
                <a:solidFill>
                  <a:srgbClr val="000000"/>
                </a:solidFill>
                <a:latin typeface="Garamond"/>
                <a:ea typeface="Arial"/>
              </a:rPr>
              <a:t>Anteprojetos de Lei</a:t>
            </a:r>
            <a:r>
              <a:rPr b="0" lang="pt-BR" sz="1400" spc="-1" strike="noStrike">
                <a:solidFill>
                  <a:srgbClr val="000000"/>
                </a:solidFill>
                <a:latin typeface="Garamond"/>
                <a:ea typeface="Arial"/>
              </a:rPr>
              <a:t>”  e de “</a:t>
            </a:r>
            <a:r>
              <a:rPr b="0" i="1" lang="pt-BR" sz="1400" spc="-1" strike="noStrike">
                <a:solidFill>
                  <a:srgbClr val="000000"/>
                </a:solidFill>
                <a:latin typeface="Garamond"/>
                <a:ea typeface="Arial"/>
              </a:rPr>
              <a:t>Banco de Conhecimentos</a:t>
            </a:r>
            <a:r>
              <a:rPr b="0" lang="pt-BR" sz="1400" spc="-1" strike="noStrike">
                <a:solidFill>
                  <a:srgbClr val="000000"/>
                </a:solidFill>
                <a:latin typeface="Garamond"/>
                <a:ea typeface="Arial"/>
              </a:rPr>
              <a:t>”.</a:t>
            </a:r>
            <a:r>
              <a:rPr b="0" lang="en-US" sz="1400" spc="-1" strike="noStrike">
                <a:solidFill>
                  <a:srgbClr val="000000"/>
                </a:solidFill>
                <a:latin typeface="Garamond"/>
                <a:ea typeface="Arial"/>
              </a:rPr>
              <a:t>​</a:t>
            </a:r>
            <a:endParaRPr b="0" lang="pt-BR" sz="1400" spc="-1" strike="noStrike">
              <a:latin typeface="Arial"/>
            </a:endParaRPr>
          </a:p>
          <a:p>
            <a:pPr algn="just">
              <a:lnSpc>
                <a:spcPct val="100000"/>
              </a:lnSpc>
              <a:buNone/>
            </a:pPr>
            <a:r>
              <a:rPr b="0" lang="en-US" sz="1400" spc="-1" strike="noStrike">
                <a:solidFill>
                  <a:srgbClr val="000000"/>
                </a:solidFill>
                <a:latin typeface="Garamond"/>
                <a:ea typeface="Arial"/>
              </a:rPr>
              <a:t>​</a:t>
            </a:r>
            <a:endParaRPr b="0" lang="pt-BR" sz="1400" spc="-1" strike="noStrike">
              <a:latin typeface="Arial"/>
            </a:endParaRPr>
          </a:p>
          <a:p>
            <a:pPr algn="just">
              <a:lnSpc>
                <a:spcPct val="100000"/>
              </a:lnSpc>
              <a:buNone/>
            </a:pPr>
            <a:r>
              <a:rPr b="1" lang="pt-BR" sz="1400" spc="-1" strike="noStrike">
                <a:solidFill>
                  <a:srgbClr val="000000"/>
                </a:solidFill>
                <a:latin typeface="Garamond"/>
                <a:ea typeface="Arial"/>
              </a:rPr>
              <a:t>📌 </a:t>
            </a:r>
            <a:r>
              <a:rPr b="1" lang="pt-BR" sz="1400" spc="-1" strike="noStrike">
                <a:solidFill>
                  <a:srgbClr val="000000"/>
                </a:solidFill>
                <a:latin typeface="Garamond"/>
                <a:ea typeface="Arial"/>
              </a:rPr>
              <a:t>Temas: </a:t>
            </a:r>
            <a:r>
              <a:rPr b="0" lang="pt-BR" sz="1400" spc="-1" strike="noStrike">
                <a:solidFill>
                  <a:srgbClr val="000000"/>
                </a:solidFill>
                <a:latin typeface="Garamond"/>
                <a:ea typeface="Arial"/>
              </a:rPr>
              <a:t>assuntos relevantes em privacidade e em proteção de dados pessoais cujo Fórum de Proteção de Dados Pessoais dos Municípios objetiva trazer proposições. </a:t>
            </a:r>
            <a:endParaRPr b="0" lang="pt-BR" sz="1400" spc="-1" strike="noStrike">
              <a:latin typeface="Arial"/>
            </a:endParaRPr>
          </a:p>
          <a:p>
            <a:pPr algn="just">
              <a:lnSpc>
                <a:spcPct val="100000"/>
              </a:lnSpc>
              <a:buNone/>
              <a:tabLst>
                <a:tab algn="l" pos="0"/>
              </a:tabLst>
            </a:pPr>
            <a:endParaRPr b="0" lang="pt-BR" sz="1400" spc="-1" strike="noStrike">
              <a:latin typeface="Arial"/>
            </a:endParaRPr>
          </a:p>
          <a:p>
            <a:pPr algn="just">
              <a:lnSpc>
                <a:spcPct val="100000"/>
              </a:lnSpc>
              <a:buNone/>
              <a:tabLst>
                <a:tab algn="l" pos="0"/>
              </a:tabLst>
            </a:pPr>
            <a:endParaRPr b="0" lang="pt-BR" sz="14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  <a:tabLst>
                <a:tab algn="l" pos="0"/>
              </a:tabLst>
            </a:pPr>
            <a:endParaRPr b="0" lang="pt-BR" sz="1400" spc="-1" strike="noStrike">
              <a:latin typeface="Arial"/>
            </a:endParaRPr>
          </a:p>
        </p:txBody>
      </p:sp>
      <p:sp>
        <p:nvSpPr>
          <p:cNvPr id="88" name="Google Shape;73;p3"/>
          <p:cNvSpPr/>
          <p:nvPr/>
        </p:nvSpPr>
        <p:spPr>
          <a:xfrm>
            <a:off x="632520" y="236160"/>
            <a:ext cx="7740720" cy="1056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tIns="91440" bIns="91440" anchor="ctr">
            <a:noAutofit/>
          </a:bodyPr>
          <a:p>
            <a:pPr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pt-BR" sz="2400" spc="-1" strike="noStrike">
                <a:solidFill>
                  <a:srgbClr val="000000"/>
                </a:solidFill>
                <a:latin typeface="Garamond"/>
                <a:ea typeface="Garamond"/>
              </a:rPr>
              <a:t>         </a:t>
            </a:r>
            <a:r>
              <a:rPr b="1" lang="pt-BR" sz="2400" spc="-1" strike="noStrike">
                <a:solidFill>
                  <a:srgbClr val="000000"/>
                </a:solidFill>
                <a:latin typeface="Garamond"/>
                <a:ea typeface="Garamond"/>
              </a:rPr>
              <a:t>GRUPOS DE TRABALHO</a:t>
            </a:r>
            <a:endParaRPr b="0" lang="pt-BR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72;p3"/>
          <p:cNvSpPr/>
          <p:nvPr/>
        </p:nvSpPr>
        <p:spPr>
          <a:xfrm>
            <a:off x="936000" y="1139040"/>
            <a:ext cx="7271640" cy="3579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tIns="91440" bIns="91440" anchor="t">
            <a:noAutofit/>
          </a:bodyPr>
          <a:p>
            <a:pPr algn="just">
              <a:lnSpc>
                <a:spcPct val="100000"/>
              </a:lnSpc>
              <a:spcAft>
                <a:spcPts val="601"/>
              </a:spcAft>
              <a:buNone/>
            </a:pPr>
            <a:r>
              <a:rPr b="1" lang="pt-BR" sz="1400" spc="-1" strike="noStrike">
                <a:solidFill>
                  <a:srgbClr val="000000"/>
                </a:solidFill>
                <a:latin typeface="Garamond"/>
                <a:ea typeface="Garamond"/>
              </a:rPr>
              <a:t>ESTRUTURA DE GOVERNANÇA EM PRIVACIDADE E EM PROTEÇÃO DE DADOS PESSOAIS</a:t>
            </a:r>
            <a:r>
              <a:rPr b="0" lang="pt-BR" sz="1400" spc="-1" strike="noStrike">
                <a:solidFill>
                  <a:srgbClr val="000000"/>
                </a:solidFill>
                <a:latin typeface="Garamond"/>
                <a:ea typeface="Garamond"/>
              </a:rPr>
              <a:t> – Aborda a criação e implementação de políticas eficazes para garantir a privacidade e a proteção de dados pessoais nas organizações públicas.</a:t>
            </a:r>
            <a:endParaRPr b="0" lang="pt-BR" sz="1400" spc="-1" strike="noStrike">
              <a:latin typeface="Arial"/>
            </a:endParaRPr>
          </a:p>
          <a:p>
            <a:pPr algn="just">
              <a:lnSpc>
                <a:spcPct val="100000"/>
              </a:lnSpc>
              <a:buNone/>
            </a:pPr>
            <a:r>
              <a:rPr b="0" lang="pt-BR" sz="1400" spc="-1" strike="noStrike">
                <a:solidFill>
                  <a:srgbClr val="000000"/>
                </a:solidFill>
                <a:latin typeface="Garamond"/>
                <a:ea typeface="Garamond"/>
              </a:rPr>
              <a:t>Coordenação: Newton Moraes (Prefeitura de Porto Alegre) e André Luiz Pontin (PROCEMPA).</a:t>
            </a:r>
            <a:endParaRPr b="0" lang="pt-BR" sz="1400" spc="-1" strike="noStrike">
              <a:latin typeface="Arial"/>
            </a:endParaRPr>
          </a:p>
          <a:p>
            <a:pPr algn="just">
              <a:lnSpc>
                <a:spcPct val="100000"/>
              </a:lnSpc>
              <a:buNone/>
              <a:tabLst>
                <a:tab algn="l" pos="0"/>
              </a:tabLst>
            </a:pPr>
            <a:endParaRPr b="0" lang="pt-BR" sz="1400" spc="-1" strike="noStrike">
              <a:latin typeface="Arial"/>
            </a:endParaRPr>
          </a:p>
          <a:p>
            <a:pPr algn="just">
              <a:lnSpc>
                <a:spcPct val="100000"/>
              </a:lnSpc>
              <a:buNone/>
              <a:tabLst>
                <a:tab algn="l" pos="0"/>
              </a:tabLst>
            </a:pPr>
            <a:endParaRPr b="0" lang="pt-BR" sz="1400" spc="-1" strike="noStrike">
              <a:latin typeface="Arial"/>
            </a:endParaRPr>
          </a:p>
          <a:p>
            <a:pPr algn="just">
              <a:lnSpc>
                <a:spcPct val="100000"/>
              </a:lnSpc>
              <a:spcAft>
                <a:spcPts val="601"/>
              </a:spcAft>
              <a:buNone/>
              <a:tabLst>
                <a:tab algn="l" pos="0"/>
              </a:tabLst>
            </a:pPr>
            <a:r>
              <a:rPr b="1" lang="pt-BR" sz="1400" spc="-1" strike="noStrike">
                <a:solidFill>
                  <a:srgbClr val="000000"/>
                </a:solidFill>
                <a:latin typeface="Garamond"/>
                <a:ea typeface="Garamond"/>
              </a:rPr>
              <a:t>CONSCIENTIZAÇÃO E CAPACITAÇÃO DOS AGENTES PÚBLICOS SOBRE A SEGURANÇA DA INFORMAÇÃO E A PROTEÇÃO DE DADOS PESSOAIS </a:t>
            </a:r>
            <a:r>
              <a:rPr b="0" lang="pt-BR" sz="1400" spc="-1" strike="noStrike">
                <a:solidFill>
                  <a:srgbClr val="000000"/>
                </a:solidFill>
                <a:latin typeface="Garamond"/>
                <a:ea typeface="Garamond"/>
              </a:rPr>
              <a:t>– Foco na importância da educação e do treinamento contínuo dos agentes públicos para promover conceitos de privacidade e proteção de dados pessoais.</a:t>
            </a:r>
            <a:endParaRPr b="0" lang="pt-BR" sz="1400" spc="-1" strike="noStrike">
              <a:latin typeface="Arial"/>
            </a:endParaRPr>
          </a:p>
          <a:p>
            <a:pPr algn="just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pt-BR" sz="1400" spc="-1" strike="noStrike">
                <a:solidFill>
                  <a:srgbClr val="000000"/>
                </a:solidFill>
                <a:latin typeface="Garamond"/>
                <a:ea typeface="Garamond"/>
              </a:rPr>
              <a:t>Coordenação: Adriano Aquino Ribeiro (Prefeitura do Recife), Lucilene Viana (Prefeitura de Manaus) e Luiz Eduardo Gava (PROCEMPA).</a:t>
            </a:r>
            <a:endParaRPr b="0" lang="pt-BR" sz="1400" spc="-1" strike="noStrike">
              <a:latin typeface="Arial"/>
            </a:endParaRPr>
          </a:p>
          <a:p>
            <a:pPr algn="just">
              <a:lnSpc>
                <a:spcPct val="100000"/>
              </a:lnSpc>
              <a:buNone/>
              <a:tabLst>
                <a:tab algn="l" pos="0"/>
              </a:tabLst>
            </a:pPr>
            <a:endParaRPr b="0" lang="pt-BR" sz="1400" spc="-1" strike="noStrike">
              <a:latin typeface="Arial"/>
            </a:endParaRPr>
          </a:p>
          <a:p>
            <a:pPr algn="just">
              <a:lnSpc>
                <a:spcPct val="100000"/>
              </a:lnSpc>
              <a:buNone/>
              <a:tabLst>
                <a:tab algn="l" pos="0"/>
              </a:tabLst>
            </a:pPr>
            <a:endParaRPr b="0" lang="pt-BR" sz="14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  <a:tabLst>
                <a:tab algn="l" pos="0"/>
              </a:tabLst>
            </a:pPr>
            <a:endParaRPr b="0" lang="pt-BR" sz="1400" spc="-1" strike="noStrike">
              <a:latin typeface="Arial"/>
            </a:endParaRPr>
          </a:p>
        </p:txBody>
      </p:sp>
      <p:sp>
        <p:nvSpPr>
          <p:cNvPr id="90" name="Google Shape;73;p3"/>
          <p:cNvSpPr/>
          <p:nvPr/>
        </p:nvSpPr>
        <p:spPr>
          <a:xfrm>
            <a:off x="632520" y="236160"/>
            <a:ext cx="7740720" cy="1056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tIns="91440" bIns="91440" anchor="ctr">
            <a:noAutofit/>
          </a:bodyPr>
          <a:p>
            <a:pPr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pt-BR" sz="2400" spc="-1" strike="noStrike">
                <a:solidFill>
                  <a:srgbClr val="000000"/>
                </a:solidFill>
                <a:latin typeface="Garamond"/>
                <a:ea typeface="Garamond"/>
              </a:rPr>
              <a:t>         </a:t>
            </a:r>
            <a:r>
              <a:rPr b="1" lang="pt-BR" sz="2400" spc="-1" strike="noStrike">
                <a:solidFill>
                  <a:srgbClr val="000000"/>
                </a:solidFill>
                <a:latin typeface="Garamond"/>
                <a:ea typeface="Garamond"/>
              </a:rPr>
              <a:t>GRUPOS DE TRABALHO</a:t>
            </a:r>
            <a:endParaRPr b="0" lang="pt-BR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72;p3"/>
          <p:cNvSpPr/>
          <p:nvPr/>
        </p:nvSpPr>
        <p:spPr>
          <a:xfrm>
            <a:off x="936000" y="1139040"/>
            <a:ext cx="7271640" cy="3579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tIns="91440" bIns="91440" anchor="t">
            <a:noAutofit/>
          </a:bodyPr>
          <a:p>
            <a:pPr algn="just">
              <a:lnSpc>
                <a:spcPct val="100000"/>
              </a:lnSpc>
              <a:spcAft>
                <a:spcPts val="601"/>
              </a:spcAft>
              <a:buNone/>
            </a:pPr>
            <a:r>
              <a:rPr b="1" lang="pt-BR" sz="1400" spc="-1" strike="noStrike">
                <a:solidFill>
                  <a:srgbClr val="000000"/>
                </a:solidFill>
                <a:latin typeface="Garamond"/>
                <a:ea typeface="Garamond"/>
              </a:rPr>
              <a:t>DIÁLOGOS ENTRE O ACESSO À INFORMAÇÃO E A PROTEÇÃO DE DADOS PESSOAIS </a:t>
            </a:r>
            <a:r>
              <a:rPr b="0" lang="pt-BR" sz="1400" spc="-1" strike="noStrike">
                <a:solidFill>
                  <a:srgbClr val="000000"/>
                </a:solidFill>
                <a:latin typeface="Garamond"/>
                <a:ea typeface="Garamond"/>
              </a:rPr>
              <a:t>– Análise do equilíbrio entre a transparência e o acesso à informação pública com a necessidade de proteção dão dos dados pessoais.</a:t>
            </a:r>
            <a:endParaRPr b="0" lang="pt-BR" sz="1400" spc="-1" strike="noStrike">
              <a:latin typeface="Arial"/>
            </a:endParaRPr>
          </a:p>
          <a:p>
            <a:pPr algn="just">
              <a:lnSpc>
                <a:spcPct val="100000"/>
              </a:lnSpc>
              <a:buNone/>
            </a:pPr>
            <a:r>
              <a:rPr b="0" lang="pt-BR" sz="1400" spc="-1" strike="noStrike">
                <a:solidFill>
                  <a:srgbClr val="000000"/>
                </a:solidFill>
                <a:latin typeface="Garamond"/>
                <a:ea typeface="Garamond"/>
              </a:rPr>
              <a:t>João Victor Palhuca Braz (Prefeitura de São Paulo) e Carolina Magnani Hiromoto (PRODAM).</a:t>
            </a:r>
            <a:endParaRPr b="0" lang="pt-BR" sz="1400" spc="-1" strike="noStrike">
              <a:latin typeface="Arial"/>
            </a:endParaRPr>
          </a:p>
          <a:p>
            <a:pPr algn="just">
              <a:lnSpc>
                <a:spcPct val="100000"/>
              </a:lnSpc>
              <a:buNone/>
            </a:pPr>
            <a:endParaRPr b="0" lang="pt-BR" sz="1400" spc="-1" strike="noStrike">
              <a:latin typeface="Arial"/>
            </a:endParaRPr>
          </a:p>
          <a:p>
            <a:pPr algn="just">
              <a:lnSpc>
                <a:spcPct val="100000"/>
              </a:lnSpc>
              <a:spcAft>
                <a:spcPts val="601"/>
              </a:spcAft>
              <a:buNone/>
            </a:pPr>
            <a:r>
              <a:rPr b="1" lang="pt-BR" sz="1400" spc="-1" strike="noStrike">
                <a:solidFill>
                  <a:srgbClr val="000000"/>
                </a:solidFill>
                <a:latin typeface="Garamond"/>
                <a:ea typeface="Garamond"/>
              </a:rPr>
              <a:t>DIÁLOGOS ENTRE A EDUCAÇÃO, A SAÚDE E A PROTEÇÃO DE DADOS PESSOAIS </a:t>
            </a:r>
            <a:r>
              <a:rPr b="0" lang="pt-BR" sz="1400" spc="-1" strike="noStrike">
                <a:solidFill>
                  <a:srgbClr val="000000"/>
                </a:solidFill>
                <a:latin typeface="Garamond"/>
                <a:ea typeface="Garamond"/>
              </a:rPr>
              <a:t>– Exploração da interseção entre os setores da educação e da saúde com a proteção de dados pessoais.</a:t>
            </a:r>
            <a:endParaRPr b="0" lang="pt-BR" sz="1400" spc="-1" strike="noStrike">
              <a:latin typeface="Arial"/>
            </a:endParaRPr>
          </a:p>
          <a:p>
            <a:pPr algn="just">
              <a:lnSpc>
                <a:spcPct val="100000"/>
              </a:lnSpc>
              <a:buNone/>
            </a:pPr>
            <a:r>
              <a:rPr b="0" lang="pt-BR" sz="1400" spc="-1" strike="noStrike">
                <a:solidFill>
                  <a:srgbClr val="000000"/>
                </a:solidFill>
                <a:latin typeface="Garamond"/>
                <a:ea typeface="Garamond"/>
              </a:rPr>
              <a:t>Coordenação: Alberto Peres Neto (Governo do Distrito Federal).</a:t>
            </a:r>
            <a:endParaRPr b="0" lang="pt-BR" sz="1400" spc="-1" strike="noStrike">
              <a:latin typeface="Arial"/>
            </a:endParaRPr>
          </a:p>
          <a:p>
            <a:pPr algn="just">
              <a:lnSpc>
                <a:spcPct val="100000"/>
              </a:lnSpc>
              <a:buNone/>
            </a:pPr>
            <a:endParaRPr b="0" lang="pt-BR" sz="1400" spc="-1" strike="noStrike">
              <a:latin typeface="Arial"/>
            </a:endParaRPr>
          </a:p>
          <a:p>
            <a:pPr algn="just">
              <a:lnSpc>
                <a:spcPct val="100000"/>
              </a:lnSpc>
              <a:spcAft>
                <a:spcPts val="601"/>
              </a:spcAft>
              <a:buNone/>
            </a:pPr>
            <a:r>
              <a:rPr b="1" lang="pt-BR" sz="1400" spc="-1" strike="noStrike">
                <a:solidFill>
                  <a:srgbClr val="000000"/>
                </a:solidFill>
                <a:latin typeface="Garamond"/>
                <a:ea typeface="Garamond"/>
              </a:rPr>
              <a:t>DIÁLOGOS SOBRE O TRATAMENTO DE DADOS PESSOAIS </a:t>
            </a:r>
            <a:r>
              <a:rPr b="0" lang="pt-BR" sz="1400" spc="-1" strike="noStrike">
                <a:solidFill>
                  <a:srgbClr val="000000"/>
                </a:solidFill>
                <a:latin typeface="Garamond"/>
                <a:ea typeface="Garamond"/>
              </a:rPr>
              <a:t>– Análise das práticas de tratamento de dados pessoais, abordando todo o ciclo de tratamento de dados, desde a coleta à sua exclusão.</a:t>
            </a:r>
            <a:endParaRPr b="0" lang="pt-BR" sz="1400" spc="-1" strike="noStrike">
              <a:latin typeface="Arial"/>
            </a:endParaRPr>
          </a:p>
          <a:p>
            <a:pPr algn="just">
              <a:lnSpc>
                <a:spcPct val="100000"/>
              </a:lnSpc>
              <a:buNone/>
            </a:pPr>
            <a:r>
              <a:rPr b="0" lang="pt-BR" sz="1400" spc="-1" strike="noStrike">
                <a:solidFill>
                  <a:srgbClr val="000000"/>
                </a:solidFill>
                <a:latin typeface="Garamond"/>
                <a:ea typeface="Garamond"/>
              </a:rPr>
              <a:t>Coordenação: Ana Paula Vasconcellos (Prefeitura do Rio de Janeiro).</a:t>
            </a:r>
            <a:endParaRPr b="0" lang="pt-BR" sz="1400" spc="-1" strike="noStrike">
              <a:latin typeface="Arial"/>
            </a:endParaRPr>
          </a:p>
          <a:p>
            <a:pPr algn="just">
              <a:lnSpc>
                <a:spcPct val="100000"/>
              </a:lnSpc>
              <a:buNone/>
              <a:tabLst>
                <a:tab algn="l" pos="0"/>
              </a:tabLst>
            </a:pPr>
            <a:endParaRPr b="0" lang="pt-BR" sz="1400" spc="-1" strike="noStrike">
              <a:latin typeface="Arial"/>
            </a:endParaRPr>
          </a:p>
          <a:p>
            <a:pPr algn="just">
              <a:lnSpc>
                <a:spcPct val="100000"/>
              </a:lnSpc>
              <a:buNone/>
              <a:tabLst>
                <a:tab algn="l" pos="0"/>
              </a:tabLst>
            </a:pPr>
            <a:endParaRPr b="0" lang="pt-BR" sz="14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  <a:tabLst>
                <a:tab algn="l" pos="0"/>
              </a:tabLst>
            </a:pPr>
            <a:endParaRPr b="0" lang="pt-BR" sz="1400" spc="-1" strike="noStrike">
              <a:latin typeface="Arial"/>
            </a:endParaRPr>
          </a:p>
        </p:txBody>
      </p:sp>
      <p:sp>
        <p:nvSpPr>
          <p:cNvPr id="92" name="Google Shape;73;p3"/>
          <p:cNvSpPr/>
          <p:nvPr/>
        </p:nvSpPr>
        <p:spPr>
          <a:xfrm>
            <a:off x="632520" y="236160"/>
            <a:ext cx="7740720" cy="1056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tIns="91440" bIns="91440" anchor="ctr">
            <a:noAutofit/>
          </a:bodyPr>
          <a:p>
            <a:pPr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pt-BR" sz="2400" spc="-1" strike="noStrike">
                <a:solidFill>
                  <a:srgbClr val="000000"/>
                </a:solidFill>
                <a:latin typeface="Garamond"/>
                <a:ea typeface="Garamond"/>
              </a:rPr>
              <a:t>         </a:t>
            </a:r>
            <a:r>
              <a:rPr b="1" lang="pt-BR" sz="2400" spc="-1" strike="noStrike">
                <a:solidFill>
                  <a:srgbClr val="000000"/>
                </a:solidFill>
                <a:latin typeface="Garamond"/>
                <a:ea typeface="Garamond"/>
              </a:rPr>
              <a:t>GRUPOS DE TRABALHO</a:t>
            </a:r>
            <a:endParaRPr b="0" lang="pt-BR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1944</TotalTime>
  <Application>LibreOffice/7.2.5.2$Windows_X86_64 LibreOffice_project/499f9727c189e6ef3471021d6132d4c694f357e5</Application>
  <AppVersion>15.0000</AppVersion>
  <Words>1857</Words>
  <Paragraphs>132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Cláudia Germano da Silva Fleury</dc:creator>
  <dc:description/>
  <dc:language>pt-BR</dc:language>
  <cp:lastModifiedBy>João Victor Palhuca Braz</cp:lastModifiedBy>
  <dcterms:modified xsi:type="dcterms:W3CDTF">2024-06-05T10:16:24Z</dcterms:modified>
  <cp:revision>36</cp:revision>
  <dc:subject/>
  <dc:title>Apresentação do PowerPoint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otes">
    <vt:i4>17</vt:i4>
  </property>
  <property fmtid="{D5CDD505-2E9C-101B-9397-08002B2CF9AE}" pid="3" name="PresentationFormat">
    <vt:lpwstr>Apresentação na tela (16:9)</vt:lpwstr>
  </property>
  <property fmtid="{D5CDD505-2E9C-101B-9397-08002B2CF9AE}" pid="4" name="Slides">
    <vt:i4>17</vt:i4>
  </property>
</Properties>
</file>