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3.png" ContentType="image/png"/>
  <Override PartName="/ppt/media/image2.jpeg" ContentType="image/jpeg"/>
  <Override PartName="/ppt/media/image4.png" ContentType="image/png"/>
  <Override PartName="/ppt/media/image6.jpeg" ContentType="image/jpeg"/>
  <Override PartName="/ppt/media/image5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11760" y="744480"/>
            <a:ext cx="8519760" cy="95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11760" y="744480"/>
            <a:ext cx="8519760" cy="95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s://www.youtube.com/@municipiosLGPD" TargetMode="External"/><Relationship Id="rId2" Type="http://schemas.openxmlformats.org/officeDocument/2006/relationships/hyperlink" Target="mailto:contato@municipioslgpd.com.br" TargetMode="External"/><Relationship Id="rId3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72;p3"/>
          <p:cNvSpPr/>
          <p:nvPr/>
        </p:nvSpPr>
        <p:spPr>
          <a:xfrm>
            <a:off x="1008000" y="115056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Em 15 de setembro de 2023, a Diretoria do Fórum de Proteção de Dados Pessoais dos Municípios estabeleceu Grupo de Trabalho especial destinado à elaboração de Anteprojeto de Lei que visasse a alterar a LGPD, especialmente com relação ao tratamento de dados pessoais no Poder Público. O Grupo de Trabalho foi composto por: Alberto Neto, Ana Paula Vasconcellos, André Luiz Pontin, Fábio Libonati e Kelvin Peroli.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Em 06 de fevereiro de 2024, o Anteprojeto de Lei foi aprovado pela Diretoria e encaminhado à Frente Nacional de Prefeitas e Prefeitos (FNP), para a articulação parlamentar.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94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ANTEPROJETO DE LEI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72;p3"/>
          <p:cNvSpPr/>
          <p:nvPr/>
        </p:nvSpPr>
        <p:spPr>
          <a:xfrm>
            <a:off x="1008000" y="1095120"/>
            <a:ext cx="7271640" cy="363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 o teor do art. 31, da Lei Federal nº 12.527, de 18 de novembro de 2011 (Lei de Acesso à Informação – LAI),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 as disposições previstas na Lei Federal nº 13.709/2018 (Lei Geral de Proteção de Dados Pessoais – LGPD),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 o teor do art. 58, do Decreto Federal nº 7.724/2012,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 a necessidade do constante diálogo entre o direito à proteção de dados pessoais e o direito ao acesso à informação,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O Fórum de Proteção de Dados Pessoais dos Municípios aprova: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PROTEÇÃO DE DADOS PESSOAIS. PEDIDO DE ACESSO À INFORMAÇÃO QUE REQUEIRA, NECESSARIAMENTE, A DIVULGAÇÃO OU A DISPONIBILIZAÇÃO DE DADOS PESSOAIS DE TERCEIROS. 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 que o acesso à informação deve assegurar a proteção da informação pessoal, da privacidade, da intimidade, da honra e da imagem das pessoas naturais (Lei Federal nº 12.527/2011 – Lei de Acesso à Informação – LAI), os pedidos de acesso à informação que requeiram, necessariamente, a divulgação ou a disponibilização de dados pessoais de terceiros, e que estejam no âmbito de incidência do art. 3º,  da Lei Federal nº 13.709/2018 (Lei Geral de Proteção de Dados Pessoais – LGPD), devem: (i) atender ao princípio da finalidade do tratamento de dados pessoais, como estabelecido no art. 6º, inc. I, da LGPD; e (ii) estar baseados: (ii.i) necessariamente, em hipóteses previstas no art. 31, da LAI; e, (ii.ii) necessariamente, em hipóteses previstas nos incisos do art. 7º, da LGPD, e/ou, em se tratando de dados pessoais sensíveis, em aquelas previstas nos incisos do art. 11, da LGPD. Caso o atendimento do pedido de acesso à informação não requeira, necessariamente, a divulgação ou a disponibilização de dados pessoais de terceiros, o pedido não poderá ser negado quando for possível a proteção do dado por meio da ocultação ou da pseudonimização das informações pessoais relativas à intimidade, à vida privada, à honra e à imagem.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1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br/>
            <a:r>
              <a:rPr b="0" lang="pt-BR" sz="11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br/>
            <a:r>
              <a:rPr b="0" lang="pt-BR" sz="14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96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ENUNCIADOS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72;p3"/>
          <p:cNvSpPr/>
          <p:nvPr/>
        </p:nvSpPr>
        <p:spPr>
          <a:xfrm>
            <a:off x="1008000" y="1095120"/>
            <a:ext cx="7271640" cy="363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 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o teor do art. 31, da Lei Federal nº 12.527, de 18 de novembro de 2011 (Lei de Acesso à Informação – LAI),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 as disposições previstas na Lei Federal nº 13.709/2018 (Lei Geral de Proteção de Dados Pessoais – LGPD),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 o teor do art. 58, do Decreto Federal nº 7.724/2012,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 a necessidade do constante diálogo entre o direito à proteção de dados pessoais e o direito ao acesso à informação,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O Fórum de Proteção de Dados Pessoais dos Municípios aprova:</a:t>
            </a:r>
            <a:r>
              <a:rPr b="0" lang="en-US" sz="11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PROTEÇÃO DE DADOS PESSOAIS. PEDIDO DE ACESSO À INFORMAÇÃO QUE REQUEIRA, NECESSARIAMENTE, A DIVULGAÇÃO OU A DISPONIBILIZAÇÃO DE DADOS PESSOAIS DE TERCEIROS. </a:t>
            </a:r>
            <a:r>
              <a:rPr b="0" lang="pt-BR" sz="1100" spc="-1" strike="noStrike">
                <a:solidFill>
                  <a:srgbClr val="000000"/>
                </a:solidFill>
                <a:latin typeface="Garamond"/>
                <a:ea typeface="Arial"/>
              </a:rPr>
              <a:t>Considerando que o acesso à informação deve assegurar a proteção da informação pessoal, da privacidade, da intimidade, da honra e da imagem das pessoas naturais (Lei Federal nº 12.527/2011 – Lei de Acesso à Informação – LAI), os pedidos de acesso à informação que requeiram, necessariamente, a divulgação ou a disponibilização de dados pessoais de terceiros, e que estejam no âmbito de não-incidência do art. 4º, da Lei Federal nº 13.709/2018 (Lei Geral de Proteção de Dados Pessoais – LGPD), devem: (i) atender ao princípio da finalidade do tratamento de dados pessoais, como estabelecido no art. 6º, inc. I, da LGPD; e (ii) estar baseados: (ii.i) necessariamente, em hipóteses previstas no art. 31, da LAI; e, (ii.ii) facultativamente, em demais hipóteses de tratamento de dados pessoais e de dados pessoais sensíveis legalmente previstas. Caso o atendimento do pedido de acesso à informação não requeira, necessariamente, a divulgação ou a disponibilização de dados pessoais de terceiros, o pedido não poderá ser negado quando for possível a proteção do dado por meio da ocultação ou da pseudonimização das informações pessoais relativas à intimidade, à vida privada, à honra e à imagem.</a:t>
            </a:r>
            <a:endParaRPr b="0" lang="pt-BR" sz="11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1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br/>
            <a:r>
              <a:rPr b="0" lang="pt-BR" sz="11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br/>
            <a:r>
              <a:rPr b="0" lang="pt-BR" sz="14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highlight>
                  <a:srgbClr val="f5f5f5"/>
                </a:highlight>
                <a:latin typeface="Garamond"/>
                <a:ea typeface="Arial"/>
              </a:rPr>
              <a:t>​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98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ENUNCIADOS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GUIA PRÁTICO DE CONSCIENTIZAÇÃO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100" name="Picture 2" descr=""/>
          <p:cNvPicPr/>
          <p:nvPr/>
        </p:nvPicPr>
        <p:blipFill>
          <a:blip r:embed="rId1"/>
          <a:stretch/>
        </p:blipFill>
        <p:spPr>
          <a:xfrm>
            <a:off x="2079360" y="1422360"/>
            <a:ext cx="2190600" cy="3156840"/>
          </a:xfrm>
          <a:prstGeom prst="rect">
            <a:avLst/>
          </a:prstGeom>
          <a:ln w="0">
            <a:noFill/>
          </a:ln>
          <a:effectLst>
            <a:outerShdw algn="ctr" blurRad="50760" dir="11518873" dist="241051" sx="110000" sy="110000">
              <a:srgbClr val="000000">
                <a:alpha val="23000"/>
              </a:srgbClr>
            </a:outerShdw>
          </a:effectLst>
          <a:scene3d>
            <a:camera fov="5100000" prst="perspectiveFront">
              <a:rot lat="0" lon="2100000" rev="0"/>
            </a:camera>
            <a:lightRig dir="t" rig="flood">
              <a:rot lat="0" lon="0" rev="13800000"/>
            </a:lightRig>
          </a:scene3d>
          <a:sp3d extrusionH="107950" prstMaterial="plastic">
            <a:bevelT prst="divot" w="82550" h="63500"/>
          </a:sp3d>
        </p:spPr>
      </p:pic>
      <p:pic>
        <p:nvPicPr>
          <p:cNvPr id="101" name="Picture 3" descr=""/>
          <p:cNvPicPr/>
          <p:nvPr/>
        </p:nvPicPr>
        <p:blipFill>
          <a:blip r:embed="rId2"/>
          <a:stretch/>
        </p:blipFill>
        <p:spPr>
          <a:xfrm>
            <a:off x="4662360" y="1411200"/>
            <a:ext cx="2229840" cy="3168000"/>
          </a:xfrm>
          <a:prstGeom prst="rect">
            <a:avLst/>
          </a:prstGeom>
          <a:ln w="0">
            <a:noFill/>
          </a:ln>
          <a:effectLst>
            <a:outerShdw algn="ctr" blurRad="50760" dir="11518873" dist="241051" sx="110000" sy="110000">
              <a:srgbClr val="000000">
                <a:alpha val="23000"/>
              </a:srgbClr>
            </a:outerShdw>
          </a:effectLst>
          <a:scene3d>
            <a:camera fov="5100000" prst="perspectiveFront">
              <a:rot lat="0" lon="2100000" rev="0"/>
            </a:camera>
            <a:lightRig dir="t" rig="flood">
              <a:rot lat="0" lon="0" rev="13800000"/>
            </a:lightRig>
          </a:scene3d>
          <a:sp3d extrusionH="107950" prstMaterial="plastic">
            <a:bevelT prst="divot" w="82550" h="63500"/>
          </a:sp3d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GUIA PRÁTICO DE CONSCIENTIZAÇÃO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103" name="Google Shape;72;p3"/>
          <p:cNvSpPr/>
          <p:nvPr/>
        </p:nvSpPr>
        <p:spPr>
          <a:xfrm>
            <a:off x="1101600" y="114660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Visa endereçar desafios críticos enfrentados pela Administração Pública Municipal na adequação à Lei Geral de Proteção de Dados (LGPD);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Enfatiza a importância da educação contínua e do envolvimento de todos os níveis hierárquicos, do operacional ao estratégico, na proteção de dados pessoais;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Propõe a implementação de programas educativos adaptáveis, incluindo workshops, treinamentos presenciais e online, além de materiais de apoio como guias e cartilhas;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Objetivo de promover uma compreensão ampla sobre as responsabilidades individuais e coletivas na gestão de dados, além de fomentar uma cultura de segurança da informação;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Ação estratégica para a transformação digital segura e eficaz dentro do setor público, garantindo não apenas a conformidade legal, mas também fortalecendo a confiança dos cidadãos nos serviços públicos digitais.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72;p3"/>
          <p:cNvSpPr/>
          <p:nvPr/>
        </p:nvSpPr>
        <p:spPr>
          <a:xfrm>
            <a:off x="1008000" y="115056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Implantação da LGPD na área de Gestão de Recursos Humanos - RH na Prefeitura do Município de Manaus;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Sanção à Secretaria de Educação do Distrito Federal em processo de apuração de falha de segurança no formulário de inscrição do Programa Educação Precoce;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Ocultação de dados pessoais em contratos administrativos, acordos de cooperação e instrumentos congêneres a partir de consulta realizada pela SPTrans ao Encarregado pelo Tratamento de Dados Pessoais da Prefeitura de São Paulo.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105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ESTUDOS DE CASO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13;p9"/>
          <p:cNvSpPr/>
          <p:nvPr/>
        </p:nvSpPr>
        <p:spPr>
          <a:xfrm>
            <a:off x="936000" y="78192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1" i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YouTube: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 u="sng">
                <a:solidFill>
                  <a:srgbClr val="4f81bd"/>
                </a:solidFill>
                <a:uFillTx/>
                <a:latin typeface="Garamond"/>
                <a:ea typeface="Garamond"/>
                <a:hlinkClick r:id="rId1"/>
              </a:rPr>
              <a:t>https://www.youtube.com/@municipiosLGPD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1" i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Instagram: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4f81bd"/>
                </a:solidFill>
                <a:latin typeface="Garamond"/>
                <a:ea typeface="Garamond"/>
              </a:rPr>
              <a:t>@forumlgpd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1" i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E-mail: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 u="sng">
                <a:solidFill>
                  <a:srgbClr val="4f81bd"/>
                </a:solidFill>
                <a:uFillTx/>
                <a:latin typeface="Garamond"/>
                <a:ea typeface="Garamond"/>
                <a:hlinkClick r:id="rId2"/>
              </a:rPr>
              <a:t>contato@municipioslgpd.com.br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marL="35568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marL="35568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marL="35568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107" name="Google Shape;114;p9"/>
          <p:cNvSpPr/>
          <p:nvPr/>
        </p:nvSpPr>
        <p:spPr>
          <a:xfrm>
            <a:off x="579240" y="123480"/>
            <a:ext cx="798516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CONTATOS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19;p10"/>
          <p:cNvSpPr/>
          <p:nvPr/>
        </p:nvSpPr>
        <p:spPr>
          <a:xfrm rot="21584400">
            <a:off x="1260000" y="1944000"/>
            <a:ext cx="7234920" cy="158328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09" name="Google Shape;120;p10"/>
          <p:cNvSpPr/>
          <p:nvPr/>
        </p:nvSpPr>
        <p:spPr>
          <a:xfrm>
            <a:off x="1064160" y="1275480"/>
            <a:ext cx="7627320" cy="210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br/>
            <a:br/>
            <a:r>
              <a:rPr b="1" lang="pt-BR" sz="1800" spc="-1" strike="noStrike">
                <a:solidFill>
                  <a:srgbClr val="000000"/>
                </a:solidFill>
                <a:latin typeface="Poppins"/>
                <a:ea typeface="Poppins"/>
              </a:rPr>
              <a:t>Versão da Apresentação:</a:t>
            </a:r>
            <a:r>
              <a:rPr b="1" lang="pt-BR" sz="1800" spc="-1" strike="noStrike">
                <a:solidFill>
                  <a:srgbClr val="4f81bd"/>
                </a:solidFill>
                <a:latin typeface="Poppins"/>
                <a:ea typeface="Poppins"/>
              </a:rPr>
              <a:t> n.º 01 (05 JUNHO 2024)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2;p3"/>
          <p:cNvSpPr/>
          <p:nvPr/>
        </p:nvSpPr>
        <p:spPr>
          <a:xfrm>
            <a:off x="936000" y="93600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Promover a </a:t>
            </a:r>
            <a:r>
              <a:rPr b="1" i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troca de experiências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 entre as capitais e municípios de diferentes regiões do país, compartilhando boas práticas e buscando soluções para os desafios encontrados</a:t>
            </a:r>
            <a:r>
              <a:rPr b="0" lang="pt-BR" sz="1600" spc="-1" strike="noStrike">
                <a:solidFill>
                  <a:srgbClr val="4f81bd"/>
                </a:solidFill>
                <a:latin typeface="Garamond"/>
                <a:ea typeface="Garamond"/>
              </a:rPr>
              <a:t>;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Promover a </a:t>
            </a:r>
            <a:r>
              <a:rPr b="1" i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geração de conhecimento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 tanto na esfera prática quanto teórica. Isso será alcançado por meio da elaboração e divulgação de Enunciados, Guias, Bancos de Conhecimento e Estudos de Caso;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Auxiliar os municípios brasileiros na </a:t>
            </a:r>
            <a:r>
              <a:rPr b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adequação à LGPD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 e nas ações de transparência e integridade.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77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MISSÃO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2;p3"/>
          <p:cNvSpPr/>
          <p:nvPr/>
        </p:nvSpPr>
        <p:spPr>
          <a:xfrm>
            <a:off x="936000" y="113904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Colaborar com a </a:t>
            </a:r>
            <a:r>
              <a:rPr b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observância das disposições da Autoridade Nacional de Proteção de Dados (ANPD)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, auxiliando os Membros deste Fórum a implementá-las, coordenando e acompanhando a execução dos programas e projetos em questão;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Criar </a:t>
            </a:r>
            <a:r>
              <a:rPr b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programas de educação e conscientização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 centrados na privacidade e na proteção de dados pessoais;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📌 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Manter </a:t>
            </a:r>
            <a:r>
              <a:rPr b="1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relacionamento com a ANPD</a:t>
            </a:r>
            <a:r>
              <a:rPr b="0" lang="pt-BR" sz="1600" spc="-1" strike="noStrike">
                <a:solidFill>
                  <a:srgbClr val="000000"/>
                </a:solidFill>
                <a:latin typeface="Garamond"/>
                <a:ea typeface="Garamond"/>
              </a:rPr>
              <a:t> para tratar dos interesses dos Poderes Executivos dos Municípios sobre os assuntos relacionados à privacidade e à proteção de dados pessoais.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</p:txBody>
      </p:sp>
      <p:sp>
        <p:nvSpPr>
          <p:cNvPr id="79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OBJETIVOS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72;p3"/>
          <p:cNvSpPr/>
          <p:nvPr/>
        </p:nvSpPr>
        <p:spPr>
          <a:xfrm>
            <a:off x="866880" y="140652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Presidência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SÃO PAULO (SP) – Daniel Falcão, Controlador Geral do Município</a:t>
            </a:r>
            <a:endParaRPr b="0" lang="pt-BR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Vice-presidências: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Região Norte: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RIO BRANCO (AC) – Neiva Tessinari, Secretária Municipal de Planejamento</a:t>
            </a:r>
            <a:endParaRPr b="0" lang="pt-BR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MANAUS (AM) – Lucilene Viana, Diretora de Controle Interno</a:t>
            </a:r>
            <a:endParaRPr b="0" lang="pt-BR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Região Nordeste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MACEIÓ (AL)</a:t>
            </a:r>
            <a:r>
              <a:rPr b="1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 – </a:t>
            </a:r>
            <a:r>
              <a:rPr b="0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Antonio Carvalho e Silva Neto, Secretário-Presidente do IPLAN</a:t>
            </a:r>
            <a:endParaRPr b="0" lang="pt-BR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RECIFE (PE)</a:t>
            </a:r>
            <a:r>
              <a:rPr b="1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 – </a:t>
            </a:r>
            <a:r>
              <a:rPr b="0" lang="pt-BR" sz="1200" spc="-1" strike="noStrike">
                <a:solidFill>
                  <a:srgbClr val="000000"/>
                </a:solidFill>
                <a:latin typeface="Garamond"/>
                <a:ea typeface="Garamond"/>
              </a:rPr>
              <a:t>Adriano Aquino, Gestor Governamental de Controle Interno</a:t>
            </a:r>
            <a:endParaRPr b="0" lang="pt-BR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200" spc="-1" strike="noStrike">
              <a:latin typeface="Arial"/>
            </a:endParaRPr>
          </a:p>
        </p:txBody>
      </p:sp>
      <p:sp>
        <p:nvSpPr>
          <p:cNvPr id="81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DIRETORIA ATUAL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72;p3"/>
          <p:cNvSpPr/>
          <p:nvPr/>
        </p:nvSpPr>
        <p:spPr>
          <a:xfrm>
            <a:off x="866880" y="140652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Região Centro-Oeste: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BRASÍLIA (DF) – Alberto Peres Neto, Encarregado Governamental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Região Sudeste: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RIO DE JANEIRO (RJ) – Ana Paula Vasconcellos, Gerente de proteção de dados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pessoais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Região Sul: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PORTO ALEGRE (RS) – Newton Moraes, DPO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83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DIRETORIA ATUAL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72;p3"/>
          <p:cNvSpPr/>
          <p:nvPr/>
        </p:nvSpPr>
        <p:spPr>
          <a:xfrm>
            <a:off x="866880" y="102276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Apoio da </a:t>
            </a: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Frente Nacional de Prefeitas e Prefeitos (FNP)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, entidade que contempla 430 municípios com mais de 80 mil habitantes do Brasil.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85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PARCERIA INSTITUCIONAL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86" name="Imagem 4" descr="Uma imagem contendo computer, luz, tráfego, computador&#10;&#10;Descrição gerada automaticamente"/>
          <p:cNvPicPr/>
          <p:nvPr/>
        </p:nvPicPr>
        <p:blipFill>
          <a:blip r:embed="rId1"/>
          <a:stretch/>
        </p:blipFill>
        <p:spPr>
          <a:xfrm>
            <a:off x="2411640" y="2172600"/>
            <a:ext cx="4320360" cy="1801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72;p3"/>
          <p:cNvSpPr/>
          <p:nvPr/>
        </p:nvSpPr>
        <p:spPr>
          <a:xfrm>
            <a:off x="936000" y="113904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📌 </a:t>
            </a: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Objetivo: 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promover o diálogo entre os Municípios sobre temas de destaque em matéria de proteção de dados pessoais na Administração Pública. </a:t>
            </a:r>
            <a:r>
              <a:rPr b="0" lang="en-US" sz="14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📌 </a:t>
            </a: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Proposições: 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propor orientações aos Municípios sobre os temas elencados, em formato de “</a:t>
            </a:r>
            <a:r>
              <a:rPr b="0" i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Enunciados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”, e compartilhar pautas relevantes sobre a atuação dos Municípios com a privacidade e a proteção de dados pessoais, em formato de “</a:t>
            </a:r>
            <a:r>
              <a:rPr b="0" i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Estudos de Caso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”, de “</a:t>
            </a:r>
            <a:r>
              <a:rPr b="0" i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Anteprojetos de Lei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”  e de “</a:t>
            </a:r>
            <a:r>
              <a:rPr b="0" i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Banco de Conhecimentos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”.</a:t>
            </a:r>
            <a:r>
              <a:rPr b="0" lang="en-US" sz="14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Garamond"/>
                <a:ea typeface="Arial"/>
              </a:rPr>
              <a:t>​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📌 </a:t>
            </a: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Temas: 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Arial"/>
              </a:rPr>
              <a:t>assuntos relevantes em privacidade e em proteção de dados pessoais cujo Fórum de Proteção de Dados Pessoais dos Municípios objetiva trazer proposições. 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88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GRUPOS DE TRABALHO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72;p3"/>
          <p:cNvSpPr/>
          <p:nvPr/>
        </p:nvSpPr>
        <p:spPr>
          <a:xfrm>
            <a:off x="936000" y="113904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spcAft>
                <a:spcPts val="601"/>
              </a:spcAft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ESTRUTURA DE GOVERNANÇA EM PRIVACIDADE E EM PROTEÇÃO DE DADOS PESSOAIS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 – Aborda a criação e implementação de políticas eficazes para garantir a privacidade e a proteção de dados pessoais nas organizações públicas.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Coordenação: Newton Moraes (Prefeitura de Porto Alegre) e André Luiz Pontin (PROCEMPA).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CONSCIENTIZAÇÃO E CAPACITAÇÃO DOS AGENTES PÚBLICOS SOBRE A SEGURANÇA DA INFORMAÇÃO E A PROTEÇÃO DE DADOS PESSOAIS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– Foco na importância da educação e do treinamento contínuo dos agentes públicos para promover conceitos de privacidade e proteção de dados pessoais.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Coordenação: Adriano Aquino Ribeiro (Prefeitura do Recife), Lucilene Viana (Prefeitura de Manaus) e Luiz Eduardo Gava (PROCEMPA).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90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GRUPOS DE TRABALHO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72;p3"/>
          <p:cNvSpPr/>
          <p:nvPr/>
        </p:nvSpPr>
        <p:spPr>
          <a:xfrm>
            <a:off x="936000" y="1139040"/>
            <a:ext cx="7271640" cy="357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just">
              <a:lnSpc>
                <a:spcPct val="100000"/>
              </a:lnSpc>
              <a:spcAft>
                <a:spcPts val="601"/>
              </a:spcAft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DIÁLOGOS ENTRE O ACESSO À INFORMAÇÃO E A PROTEÇÃO DE DADOS PESSOAIS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– Análise do equilíbrio entre a transparência e o acesso à informação pública com a necessidade de proteção dão dos dados pessoais.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João Victor Palhuca Braz (Prefeitura de São Paulo) e Carolina Magnani Hiromoto (PRODAM).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DIÁLOGOS ENTRE A EDUCAÇÃO, A SAÚDE E A PROTEÇÃO DE DADOS PESSOAIS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– Exploração da interseção entre os setores da educação e da saúde com a proteção de dados pessoais.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Coordenação: Alberto Peres Neto (Governo do Distrito Federal).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DIÁLOGOS SOBRE O TRATAMENTO DE DADOS PESSOAIS </a:t>
            </a: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– Análise das práticas de tratamento de dados pessoais, abordando todo o ciclo de tratamento de dados, desde a coleta à sua exclusão.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Garamond"/>
                <a:ea typeface="Garamond"/>
              </a:rPr>
              <a:t>Coordenação: Ana Paula Vasconcellos (Prefeitura do Rio de Janeiro).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</p:txBody>
      </p:sp>
      <p:sp>
        <p:nvSpPr>
          <p:cNvPr id="92" name="Google Shape;73;p3"/>
          <p:cNvSpPr/>
          <p:nvPr/>
        </p:nvSpPr>
        <p:spPr>
          <a:xfrm>
            <a:off x="632520" y="236160"/>
            <a:ext cx="7740720" cy="105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         </a:t>
            </a:r>
            <a:r>
              <a:rPr b="1" lang="pt-BR" sz="2400" spc="-1" strike="noStrike">
                <a:solidFill>
                  <a:srgbClr val="000000"/>
                </a:solidFill>
                <a:latin typeface="Garamond"/>
                <a:ea typeface="Garamond"/>
              </a:rPr>
              <a:t>GRUPOS DE TRABALHO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Application>LibreOffice/7.2.5.2$Windows_X86_64 LibreOffice_project/499f9727c189e6ef3471021d6132d4c694f357e5</Application>
  <AppVersion>15.0000</AppVersion>
  <Words>1857</Words>
  <Paragraphs>132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Cláudia Germano da Silva Fleury</dc:creator>
  <dc:description/>
  <dc:language>pt-BR</dc:language>
  <cp:lastModifiedBy>João Victor Palhuca Braz</cp:lastModifiedBy>
  <dcterms:modified xsi:type="dcterms:W3CDTF">2024-06-05T10:16:24Z</dcterms:modified>
  <cp:revision>36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17</vt:i4>
  </property>
  <property fmtid="{D5CDD505-2E9C-101B-9397-08002B2CF9AE}" pid="3" name="PresentationFormat">
    <vt:lpwstr>Apresentação na tela (16:9)</vt:lpwstr>
  </property>
  <property fmtid="{D5CDD505-2E9C-101B-9397-08002B2CF9AE}" pid="4" name="Slides">
    <vt:i4>17</vt:i4>
  </property>
</Properties>
</file>